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436" r:id="rId2"/>
    <p:sldId id="445" r:id="rId3"/>
    <p:sldId id="447" r:id="rId4"/>
    <p:sldId id="531" r:id="rId5"/>
    <p:sldId id="450" r:id="rId6"/>
    <p:sldId id="452" r:id="rId7"/>
    <p:sldId id="515" r:id="rId8"/>
    <p:sldId id="457" r:id="rId9"/>
    <p:sldId id="458" r:id="rId10"/>
    <p:sldId id="284" r:id="rId11"/>
    <p:sldId id="530" r:id="rId12"/>
    <p:sldId id="509" r:id="rId13"/>
    <p:sldId id="502" r:id="rId14"/>
    <p:sldId id="416" r:id="rId15"/>
    <p:sldId id="533" r:id="rId16"/>
    <p:sldId id="508"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FF2092"/>
    <a:srgbClr val="000000"/>
    <a:srgbClr val="1269B0"/>
    <a:srgbClr val="003399"/>
    <a:srgbClr val="3333CC"/>
    <a:srgbClr val="000099"/>
    <a:srgbClr val="FFFFFF"/>
    <a:srgbClr val="FF0000"/>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1792" autoAdjust="0"/>
    <p:restoredTop sz="88186" autoAdjust="0"/>
  </p:normalViewPr>
  <p:slideViewPr>
    <p:cSldViewPr snapToGrid="0" showGuides="1">
      <p:cViewPr varScale="1">
        <p:scale>
          <a:sx n="100" d="100"/>
          <a:sy n="100" d="100"/>
        </p:scale>
        <p:origin x="114" y="330"/>
      </p:cViewPr>
      <p:guideLst>
        <p:guide orient="horz" pos="2160"/>
        <p:guide pos="3840"/>
      </p:guideLst>
    </p:cSldViewPr>
  </p:slideViewPr>
  <p:notesTextViewPr>
    <p:cViewPr>
      <p:scale>
        <a:sx n="3" d="2"/>
        <a:sy n="3" d="2"/>
      </p:scale>
      <p:origin x="0" y="0"/>
    </p:cViewPr>
  </p:notesTextViewPr>
  <p:sorterViewPr>
    <p:cViewPr>
      <p:scale>
        <a:sx n="50" d="100"/>
        <a:sy n="50" d="100"/>
      </p:scale>
      <p:origin x="0" y="0"/>
    </p:cViewPr>
  </p:sorterViewPr>
  <p:notesViewPr>
    <p:cSldViewPr snapToGrid="0" showGuides="1">
      <p:cViewPr varScale="1">
        <p:scale>
          <a:sx n="87" d="100"/>
          <a:sy n="87" d="100"/>
        </p:scale>
        <p:origin x="3765"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B9440D-2F21-4A90-BD18-20A8DD6B579C}" type="doc">
      <dgm:prSet loTypeId="urn:microsoft.com/office/officeart/2005/8/layout/chevron1" loCatId="process" qsTypeId="urn:microsoft.com/office/officeart/2005/8/quickstyle/simple1" qsCatId="simple" csTypeId="urn:microsoft.com/office/officeart/2005/8/colors/accent1_2" csCatId="accent1" phldr="1"/>
      <dgm:spPr/>
    </dgm:pt>
    <dgm:pt modelId="{074A0710-A0C3-4EC7-90F8-8C15F42023A7}">
      <dgm:prSet phldrT="[Text]"/>
      <dgm:spPr/>
      <dgm:t>
        <a:bodyPr/>
        <a:lstStyle/>
        <a:p>
          <a:r>
            <a:rPr lang="de-DE" dirty="0"/>
            <a:t>2018</a:t>
          </a:r>
        </a:p>
      </dgm:t>
    </dgm:pt>
    <dgm:pt modelId="{1F025FCB-04B3-4816-8F88-C7653B6A54A6}" type="parTrans" cxnId="{0BC61DD6-0E15-461C-B470-5E81A6B09BE7}">
      <dgm:prSet/>
      <dgm:spPr/>
      <dgm:t>
        <a:bodyPr/>
        <a:lstStyle/>
        <a:p>
          <a:endParaRPr lang="de-DE"/>
        </a:p>
      </dgm:t>
    </dgm:pt>
    <dgm:pt modelId="{D8C339B9-7DC8-4513-B3CF-8AED1877584B}" type="sibTrans" cxnId="{0BC61DD6-0E15-461C-B470-5E81A6B09BE7}">
      <dgm:prSet/>
      <dgm:spPr/>
      <dgm:t>
        <a:bodyPr/>
        <a:lstStyle/>
        <a:p>
          <a:endParaRPr lang="de-DE"/>
        </a:p>
      </dgm:t>
    </dgm:pt>
    <dgm:pt modelId="{C8DF2CBE-DD98-4D58-ABA2-EB738939384C}">
      <dgm:prSet phldrT="[Text]"/>
      <dgm:spPr/>
      <dgm:t>
        <a:bodyPr/>
        <a:lstStyle/>
        <a:p>
          <a:r>
            <a:rPr lang="de-DE" dirty="0"/>
            <a:t>2011/12</a:t>
          </a:r>
        </a:p>
      </dgm:t>
    </dgm:pt>
    <dgm:pt modelId="{4542F50E-97F2-4F96-B134-16016325E0BF}" type="parTrans" cxnId="{DBBDC78D-A466-4431-AC15-A44AADB5F40C}">
      <dgm:prSet/>
      <dgm:spPr/>
      <dgm:t>
        <a:bodyPr/>
        <a:lstStyle/>
        <a:p>
          <a:endParaRPr lang="de-DE"/>
        </a:p>
      </dgm:t>
    </dgm:pt>
    <dgm:pt modelId="{AFF181FA-F25B-49B9-95D4-51C8642EA6AA}" type="sibTrans" cxnId="{DBBDC78D-A466-4431-AC15-A44AADB5F40C}">
      <dgm:prSet/>
      <dgm:spPr/>
      <dgm:t>
        <a:bodyPr/>
        <a:lstStyle/>
        <a:p>
          <a:endParaRPr lang="de-DE"/>
        </a:p>
      </dgm:t>
    </dgm:pt>
    <dgm:pt modelId="{09E5DF29-5324-4198-8E69-B2524EA8EC65}">
      <dgm:prSet phldrT="[Text]"/>
      <dgm:spPr/>
      <dgm:t>
        <a:bodyPr/>
        <a:lstStyle/>
        <a:p>
          <a:r>
            <a:rPr lang="de-DE" dirty="0"/>
            <a:t>2013</a:t>
          </a:r>
        </a:p>
      </dgm:t>
    </dgm:pt>
    <dgm:pt modelId="{431CE6AB-33BA-4547-A6F2-F63463420205}" type="parTrans" cxnId="{A46DC632-6F1B-45B6-AB67-583CB5A2CEB1}">
      <dgm:prSet/>
      <dgm:spPr/>
      <dgm:t>
        <a:bodyPr/>
        <a:lstStyle/>
        <a:p>
          <a:endParaRPr lang="de-DE"/>
        </a:p>
      </dgm:t>
    </dgm:pt>
    <dgm:pt modelId="{41D1A481-014B-455A-A6A5-93B80E4A82CE}" type="sibTrans" cxnId="{A46DC632-6F1B-45B6-AB67-583CB5A2CEB1}">
      <dgm:prSet/>
      <dgm:spPr/>
      <dgm:t>
        <a:bodyPr/>
        <a:lstStyle/>
        <a:p>
          <a:endParaRPr lang="de-DE"/>
        </a:p>
      </dgm:t>
    </dgm:pt>
    <dgm:pt modelId="{525A62B7-E014-401D-9BCC-81C03B9BEF94}">
      <dgm:prSet phldrT="[Text]"/>
      <dgm:spPr/>
      <dgm:t>
        <a:bodyPr/>
        <a:lstStyle/>
        <a:p>
          <a:r>
            <a:rPr lang="de-DE" dirty="0"/>
            <a:t>2014</a:t>
          </a:r>
        </a:p>
      </dgm:t>
    </dgm:pt>
    <dgm:pt modelId="{20FE8F3C-72C3-4EEA-B142-EF8A07E118A1}" type="parTrans" cxnId="{9AD12D62-D01E-4D43-9BA7-BBA5D5423369}">
      <dgm:prSet/>
      <dgm:spPr/>
      <dgm:t>
        <a:bodyPr/>
        <a:lstStyle/>
        <a:p>
          <a:endParaRPr lang="de-DE"/>
        </a:p>
      </dgm:t>
    </dgm:pt>
    <dgm:pt modelId="{EBB4C7FF-C733-4975-A3A1-9F1A60222AC5}" type="sibTrans" cxnId="{9AD12D62-D01E-4D43-9BA7-BBA5D5423369}">
      <dgm:prSet/>
      <dgm:spPr/>
      <dgm:t>
        <a:bodyPr/>
        <a:lstStyle/>
        <a:p>
          <a:endParaRPr lang="de-DE"/>
        </a:p>
      </dgm:t>
    </dgm:pt>
    <dgm:pt modelId="{68D16C9E-CB24-477C-AC4C-CCD6589D5C50}">
      <dgm:prSet phldrT="[Text]"/>
      <dgm:spPr/>
      <dgm:t>
        <a:bodyPr/>
        <a:lstStyle/>
        <a:p>
          <a:r>
            <a:rPr lang="de-DE" dirty="0"/>
            <a:t>2015</a:t>
          </a:r>
        </a:p>
      </dgm:t>
    </dgm:pt>
    <dgm:pt modelId="{DA819131-52E0-4B2E-8EA5-C44F6DBDB7D7}" type="parTrans" cxnId="{3EBF0C33-3EBD-403E-9A2A-73DDA99DBD71}">
      <dgm:prSet/>
      <dgm:spPr/>
      <dgm:t>
        <a:bodyPr/>
        <a:lstStyle/>
        <a:p>
          <a:endParaRPr lang="de-DE"/>
        </a:p>
      </dgm:t>
    </dgm:pt>
    <dgm:pt modelId="{ECBE7194-EF12-4C91-A4D4-F0193A4E6AEC}" type="sibTrans" cxnId="{3EBF0C33-3EBD-403E-9A2A-73DDA99DBD71}">
      <dgm:prSet/>
      <dgm:spPr/>
      <dgm:t>
        <a:bodyPr/>
        <a:lstStyle/>
        <a:p>
          <a:endParaRPr lang="de-DE"/>
        </a:p>
      </dgm:t>
    </dgm:pt>
    <dgm:pt modelId="{1E0E1D4D-9382-43F4-B5D8-0A04C87CC17C}">
      <dgm:prSet phldrT="[Text]"/>
      <dgm:spPr/>
      <dgm:t>
        <a:bodyPr/>
        <a:lstStyle/>
        <a:p>
          <a:r>
            <a:rPr lang="de-DE" dirty="0"/>
            <a:t>2016</a:t>
          </a:r>
        </a:p>
      </dgm:t>
    </dgm:pt>
    <dgm:pt modelId="{CE5555B1-0AD3-40EB-A401-14D3F98B0EEC}" type="parTrans" cxnId="{91EF30D8-7C4D-4B76-BC40-BB32EB2E516F}">
      <dgm:prSet/>
      <dgm:spPr/>
      <dgm:t>
        <a:bodyPr/>
        <a:lstStyle/>
        <a:p>
          <a:endParaRPr lang="de-DE"/>
        </a:p>
      </dgm:t>
    </dgm:pt>
    <dgm:pt modelId="{DC9E4B91-5C2A-4CF4-B146-332E61814C52}" type="sibTrans" cxnId="{91EF30D8-7C4D-4B76-BC40-BB32EB2E516F}">
      <dgm:prSet/>
      <dgm:spPr/>
      <dgm:t>
        <a:bodyPr/>
        <a:lstStyle/>
        <a:p>
          <a:endParaRPr lang="de-DE"/>
        </a:p>
      </dgm:t>
    </dgm:pt>
    <dgm:pt modelId="{21BBF097-E465-46A7-A6EE-2B8729FA1EF0}">
      <dgm:prSet phldrT="[Text]"/>
      <dgm:spPr/>
      <dgm:t>
        <a:bodyPr/>
        <a:lstStyle/>
        <a:p>
          <a:r>
            <a:rPr lang="de-DE" dirty="0"/>
            <a:t>2017</a:t>
          </a:r>
        </a:p>
      </dgm:t>
    </dgm:pt>
    <dgm:pt modelId="{2E929DC2-C6E7-4619-B875-42F907566B48}" type="parTrans" cxnId="{51BC5DF5-4309-4EB5-AB9E-91268A760316}">
      <dgm:prSet/>
      <dgm:spPr/>
      <dgm:t>
        <a:bodyPr/>
        <a:lstStyle/>
        <a:p>
          <a:endParaRPr lang="de-DE"/>
        </a:p>
      </dgm:t>
    </dgm:pt>
    <dgm:pt modelId="{767A946A-14B7-49C6-B420-6364FB798869}" type="sibTrans" cxnId="{51BC5DF5-4309-4EB5-AB9E-91268A760316}">
      <dgm:prSet/>
      <dgm:spPr/>
      <dgm:t>
        <a:bodyPr/>
        <a:lstStyle/>
        <a:p>
          <a:endParaRPr lang="de-DE"/>
        </a:p>
      </dgm:t>
    </dgm:pt>
    <dgm:pt modelId="{EE37E199-E564-4B6B-BF8F-27EE5733976A}">
      <dgm:prSet phldrT="[Text]"/>
      <dgm:spPr/>
      <dgm:t>
        <a:bodyPr/>
        <a:lstStyle/>
        <a:p>
          <a:r>
            <a:rPr lang="de-DE" dirty="0"/>
            <a:t>2019</a:t>
          </a:r>
        </a:p>
      </dgm:t>
    </dgm:pt>
    <dgm:pt modelId="{4757D038-2762-45E1-824A-00DAB855A128}" type="parTrans" cxnId="{AB847E1C-2959-4C92-8674-8B570D2C3594}">
      <dgm:prSet/>
      <dgm:spPr/>
      <dgm:t>
        <a:bodyPr/>
        <a:lstStyle/>
        <a:p>
          <a:endParaRPr lang="de-DE"/>
        </a:p>
      </dgm:t>
    </dgm:pt>
    <dgm:pt modelId="{CA3A4854-9AC7-467F-AED3-83E2EC266738}" type="sibTrans" cxnId="{AB847E1C-2959-4C92-8674-8B570D2C3594}">
      <dgm:prSet/>
      <dgm:spPr/>
      <dgm:t>
        <a:bodyPr/>
        <a:lstStyle/>
        <a:p>
          <a:endParaRPr lang="de-DE"/>
        </a:p>
      </dgm:t>
    </dgm:pt>
    <dgm:pt modelId="{9DC2A3A2-81D8-4F99-B797-A6965FC07041}">
      <dgm:prSet phldrT="[Text]"/>
      <dgm:spPr/>
      <dgm:t>
        <a:bodyPr/>
        <a:lstStyle/>
        <a:p>
          <a:r>
            <a:rPr lang="de-DE" dirty="0"/>
            <a:t>2020</a:t>
          </a:r>
        </a:p>
      </dgm:t>
    </dgm:pt>
    <dgm:pt modelId="{4BB8C545-7C7F-4DB6-BE3A-037111E5F932}" type="parTrans" cxnId="{ACFB8E53-4ED7-4E97-9F98-493B8B493D88}">
      <dgm:prSet/>
      <dgm:spPr/>
      <dgm:t>
        <a:bodyPr/>
        <a:lstStyle/>
        <a:p>
          <a:endParaRPr lang="de-DE"/>
        </a:p>
      </dgm:t>
    </dgm:pt>
    <dgm:pt modelId="{A7FA9FB2-1BF3-4299-BC5A-45C4B7A9F876}" type="sibTrans" cxnId="{ACFB8E53-4ED7-4E97-9F98-493B8B493D88}">
      <dgm:prSet/>
      <dgm:spPr/>
      <dgm:t>
        <a:bodyPr/>
        <a:lstStyle/>
        <a:p>
          <a:endParaRPr lang="de-DE"/>
        </a:p>
      </dgm:t>
    </dgm:pt>
    <dgm:pt modelId="{228258E7-B5B7-4FE6-A711-6F1AB281FAB5}" type="pres">
      <dgm:prSet presAssocID="{68B9440D-2F21-4A90-BD18-20A8DD6B579C}" presName="Name0" presStyleCnt="0">
        <dgm:presLayoutVars>
          <dgm:dir/>
          <dgm:animLvl val="lvl"/>
          <dgm:resizeHandles val="exact"/>
        </dgm:presLayoutVars>
      </dgm:prSet>
      <dgm:spPr/>
    </dgm:pt>
    <dgm:pt modelId="{0ECD2763-56F3-44BE-AD22-26E5ABF52AA0}" type="pres">
      <dgm:prSet presAssocID="{C8DF2CBE-DD98-4D58-ABA2-EB738939384C}" presName="parTxOnly" presStyleLbl="node1" presStyleIdx="0" presStyleCnt="9">
        <dgm:presLayoutVars>
          <dgm:chMax val="0"/>
          <dgm:chPref val="0"/>
          <dgm:bulletEnabled val="1"/>
        </dgm:presLayoutVars>
      </dgm:prSet>
      <dgm:spPr/>
    </dgm:pt>
    <dgm:pt modelId="{2331F6A0-06FD-4ECC-A2F3-2473C4913B71}" type="pres">
      <dgm:prSet presAssocID="{AFF181FA-F25B-49B9-95D4-51C8642EA6AA}" presName="parTxOnlySpace" presStyleCnt="0"/>
      <dgm:spPr/>
    </dgm:pt>
    <dgm:pt modelId="{F87FDDD2-6D88-43D7-A59C-DB2DA069B811}" type="pres">
      <dgm:prSet presAssocID="{09E5DF29-5324-4198-8E69-B2524EA8EC65}" presName="parTxOnly" presStyleLbl="node1" presStyleIdx="1" presStyleCnt="9">
        <dgm:presLayoutVars>
          <dgm:chMax val="0"/>
          <dgm:chPref val="0"/>
          <dgm:bulletEnabled val="1"/>
        </dgm:presLayoutVars>
      </dgm:prSet>
      <dgm:spPr/>
    </dgm:pt>
    <dgm:pt modelId="{AAF038A8-A813-4800-9C25-005449FFD1CD}" type="pres">
      <dgm:prSet presAssocID="{41D1A481-014B-455A-A6A5-93B80E4A82CE}" presName="parTxOnlySpace" presStyleCnt="0"/>
      <dgm:spPr/>
    </dgm:pt>
    <dgm:pt modelId="{65A4756C-0814-4316-ACA7-7E37E825CDBB}" type="pres">
      <dgm:prSet presAssocID="{525A62B7-E014-401D-9BCC-81C03B9BEF94}" presName="parTxOnly" presStyleLbl="node1" presStyleIdx="2" presStyleCnt="9">
        <dgm:presLayoutVars>
          <dgm:chMax val="0"/>
          <dgm:chPref val="0"/>
          <dgm:bulletEnabled val="1"/>
        </dgm:presLayoutVars>
      </dgm:prSet>
      <dgm:spPr/>
    </dgm:pt>
    <dgm:pt modelId="{0A18A9C9-3889-4477-81EC-AA3F5BA9CCBD}" type="pres">
      <dgm:prSet presAssocID="{EBB4C7FF-C733-4975-A3A1-9F1A60222AC5}" presName="parTxOnlySpace" presStyleCnt="0"/>
      <dgm:spPr/>
    </dgm:pt>
    <dgm:pt modelId="{83600EB2-3148-44B6-8755-7316F8465F53}" type="pres">
      <dgm:prSet presAssocID="{68D16C9E-CB24-477C-AC4C-CCD6589D5C50}" presName="parTxOnly" presStyleLbl="node1" presStyleIdx="3" presStyleCnt="9">
        <dgm:presLayoutVars>
          <dgm:chMax val="0"/>
          <dgm:chPref val="0"/>
          <dgm:bulletEnabled val="1"/>
        </dgm:presLayoutVars>
      </dgm:prSet>
      <dgm:spPr/>
    </dgm:pt>
    <dgm:pt modelId="{9898BAE0-0D12-4A95-AA2F-313C65824F92}" type="pres">
      <dgm:prSet presAssocID="{ECBE7194-EF12-4C91-A4D4-F0193A4E6AEC}" presName="parTxOnlySpace" presStyleCnt="0"/>
      <dgm:spPr/>
    </dgm:pt>
    <dgm:pt modelId="{80F948F0-2261-4863-B8CD-B8C0EBF74016}" type="pres">
      <dgm:prSet presAssocID="{1E0E1D4D-9382-43F4-B5D8-0A04C87CC17C}" presName="parTxOnly" presStyleLbl="node1" presStyleIdx="4" presStyleCnt="9">
        <dgm:presLayoutVars>
          <dgm:chMax val="0"/>
          <dgm:chPref val="0"/>
          <dgm:bulletEnabled val="1"/>
        </dgm:presLayoutVars>
      </dgm:prSet>
      <dgm:spPr/>
    </dgm:pt>
    <dgm:pt modelId="{BF314EBE-3BA9-45F9-83BA-D1D0B7734982}" type="pres">
      <dgm:prSet presAssocID="{DC9E4B91-5C2A-4CF4-B146-332E61814C52}" presName="parTxOnlySpace" presStyleCnt="0"/>
      <dgm:spPr/>
    </dgm:pt>
    <dgm:pt modelId="{7FAE51BF-40B4-4E51-9AEE-30987504F3EA}" type="pres">
      <dgm:prSet presAssocID="{21BBF097-E465-46A7-A6EE-2B8729FA1EF0}" presName="parTxOnly" presStyleLbl="node1" presStyleIdx="5" presStyleCnt="9">
        <dgm:presLayoutVars>
          <dgm:chMax val="0"/>
          <dgm:chPref val="0"/>
          <dgm:bulletEnabled val="1"/>
        </dgm:presLayoutVars>
      </dgm:prSet>
      <dgm:spPr/>
    </dgm:pt>
    <dgm:pt modelId="{474D4106-73D0-443A-B065-6FEC0DE7A50E}" type="pres">
      <dgm:prSet presAssocID="{767A946A-14B7-49C6-B420-6364FB798869}" presName="parTxOnlySpace" presStyleCnt="0"/>
      <dgm:spPr/>
    </dgm:pt>
    <dgm:pt modelId="{1C762DBE-A43C-4773-AE01-3467CA00E138}" type="pres">
      <dgm:prSet presAssocID="{074A0710-A0C3-4EC7-90F8-8C15F42023A7}" presName="parTxOnly" presStyleLbl="node1" presStyleIdx="6" presStyleCnt="9">
        <dgm:presLayoutVars>
          <dgm:chMax val="0"/>
          <dgm:chPref val="0"/>
          <dgm:bulletEnabled val="1"/>
        </dgm:presLayoutVars>
      </dgm:prSet>
      <dgm:spPr/>
    </dgm:pt>
    <dgm:pt modelId="{83CEE78A-AA83-4CA3-B4A2-984CBE75668A}" type="pres">
      <dgm:prSet presAssocID="{D8C339B9-7DC8-4513-B3CF-8AED1877584B}" presName="parTxOnlySpace" presStyleCnt="0"/>
      <dgm:spPr/>
    </dgm:pt>
    <dgm:pt modelId="{90AE2727-936A-49B1-B80C-B43F8A5B2C3D}" type="pres">
      <dgm:prSet presAssocID="{EE37E199-E564-4B6B-BF8F-27EE5733976A}" presName="parTxOnly" presStyleLbl="node1" presStyleIdx="7" presStyleCnt="9">
        <dgm:presLayoutVars>
          <dgm:chMax val="0"/>
          <dgm:chPref val="0"/>
          <dgm:bulletEnabled val="1"/>
        </dgm:presLayoutVars>
      </dgm:prSet>
      <dgm:spPr/>
    </dgm:pt>
    <dgm:pt modelId="{22F2A7C9-BB1C-4A61-92D9-012CDF1D0C38}" type="pres">
      <dgm:prSet presAssocID="{CA3A4854-9AC7-467F-AED3-83E2EC266738}" presName="parTxOnlySpace" presStyleCnt="0"/>
      <dgm:spPr/>
    </dgm:pt>
    <dgm:pt modelId="{604895DD-D316-45D3-B71C-0B0AAD8424FA}" type="pres">
      <dgm:prSet presAssocID="{9DC2A3A2-81D8-4F99-B797-A6965FC07041}" presName="parTxOnly" presStyleLbl="node1" presStyleIdx="8" presStyleCnt="9">
        <dgm:presLayoutVars>
          <dgm:chMax val="0"/>
          <dgm:chPref val="0"/>
          <dgm:bulletEnabled val="1"/>
        </dgm:presLayoutVars>
      </dgm:prSet>
      <dgm:spPr/>
    </dgm:pt>
  </dgm:ptLst>
  <dgm:cxnLst>
    <dgm:cxn modelId="{13CD4500-FA1A-4796-A97D-EFE739E86BBF}" type="presOf" srcId="{525A62B7-E014-401D-9BCC-81C03B9BEF94}" destId="{65A4756C-0814-4316-ACA7-7E37E825CDBB}" srcOrd="0" destOrd="0" presId="urn:microsoft.com/office/officeart/2005/8/layout/chevron1"/>
    <dgm:cxn modelId="{58E83D06-4DC7-4E1C-8E41-822CF3A40838}" type="presOf" srcId="{1E0E1D4D-9382-43F4-B5D8-0A04C87CC17C}" destId="{80F948F0-2261-4863-B8CD-B8C0EBF74016}" srcOrd="0" destOrd="0" presId="urn:microsoft.com/office/officeart/2005/8/layout/chevron1"/>
    <dgm:cxn modelId="{3EBD2B0A-B8F2-4653-A266-F070CBDEB6A7}" type="presOf" srcId="{9DC2A3A2-81D8-4F99-B797-A6965FC07041}" destId="{604895DD-D316-45D3-B71C-0B0AAD8424FA}" srcOrd="0" destOrd="0" presId="urn:microsoft.com/office/officeart/2005/8/layout/chevron1"/>
    <dgm:cxn modelId="{40AFA310-A952-4433-8B94-7B4416D065B4}" type="presOf" srcId="{21BBF097-E465-46A7-A6EE-2B8729FA1EF0}" destId="{7FAE51BF-40B4-4E51-9AEE-30987504F3EA}" srcOrd="0" destOrd="0" presId="urn:microsoft.com/office/officeart/2005/8/layout/chevron1"/>
    <dgm:cxn modelId="{AB847E1C-2959-4C92-8674-8B570D2C3594}" srcId="{68B9440D-2F21-4A90-BD18-20A8DD6B579C}" destId="{EE37E199-E564-4B6B-BF8F-27EE5733976A}" srcOrd="7" destOrd="0" parTransId="{4757D038-2762-45E1-824A-00DAB855A128}" sibTransId="{CA3A4854-9AC7-467F-AED3-83E2EC266738}"/>
    <dgm:cxn modelId="{38E5A02A-C3C2-4F8A-992F-53064EEB859B}" type="presOf" srcId="{074A0710-A0C3-4EC7-90F8-8C15F42023A7}" destId="{1C762DBE-A43C-4773-AE01-3467CA00E138}" srcOrd="0" destOrd="0" presId="urn:microsoft.com/office/officeart/2005/8/layout/chevron1"/>
    <dgm:cxn modelId="{A46DC632-6F1B-45B6-AB67-583CB5A2CEB1}" srcId="{68B9440D-2F21-4A90-BD18-20A8DD6B579C}" destId="{09E5DF29-5324-4198-8E69-B2524EA8EC65}" srcOrd="1" destOrd="0" parTransId="{431CE6AB-33BA-4547-A6F2-F63463420205}" sibTransId="{41D1A481-014B-455A-A6A5-93B80E4A82CE}"/>
    <dgm:cxn modelId="{3EBF0C33-3EBD-403E-9A2A-73DDA99DBD71}" srcId="{68B9440D-2F21-4A90-BD18-20A8DD6B579C}" destId="{68D16C9E-CB24-477C-AC4C-CCD6589D5C50}" srcOrd="3" destOrd="0" parTransId="{DA819131-52E0-4B2E-8EA5-C44F6DBDB7D7}" sibTransId="{ECBE7194-EF12-4C91-A4D4-F0193A4E6AEC}"/>
    <dgm:cxn modelId="{573DF344-14D0-4352-9C77-4AE7F433DB28}" type="presOf" srcId="{68D16C9E-CB24-477C-AC4C-CCD6589D5C50}" destId="{83600EB2-3148-44B6-8755-7316F8465F53}" srcOrd="0" destOrd="0" presId="urn:microsoft.com/office/officeart/2005/8/layout/chevron1"/>
    <dgm:cxn modelId="{B05A1852-9766-47DA-9850-7F7FF755B283}" type="presOf" srcId="{68B9440D-2F21-4A90-BD18-20A8DD6B579C}" destId="{228258E7-B5B7-4FE6-A711-6F1AB281FAB5}" srcOrd="0" destOrd="0" presId="urn:microsoft.com/office/officeart/2005/8/layout/chevron1"/>
    <dgm:cxn modelId="{ACFB8E53-4ED7-4E97-9F98-493B8B493D88}" srcId="{68B9440D-2F21-4A90-BD18-20A8DD6B579C}" destId="{9DC2A3A2-81D8-4F99-B797-A6965FC07041}" srcOrd="8" destOrd="0" parTransId="{4BB8C545-7C7F-4DB6-BE3A-037111E5F932}" sibTransId="{A7FA9FB2-1BF3-4299-BC5A-45C4B7A9F876}"/>
    <dgm:cxn modelId="{9AD12D62-D01E-4D43-9BA7-BBA5D5423369}" srcId="{68B9440D-2F21-4A90-BD18-20A8DD6B579C}" destId="{525A62B7-E014-401D-9BCC-81C03B9BEF94}" srcOrd="2" destOrd="0" parTransId="{20FE8F3C-72C3-4EEA-B142-EF8A07E118A1}" sibTransId="{EBB4C7FF-C733-4975-A3A1-9F1A60222AC5}"/>
    <dgm:cxn modelId="{99E97179-C62D-4857-BBDE-056A6897FBF9}" type="presOf" srcId="{EE37E199-E564-4B6B-BF8F-27EE5733976A}" destId="{90AE2727-936A-49B1-B80C-B43F8A5B2C3D}" srcOrd="0" destOrd="0" presId="urn:microsoft.com/office/officeart/2005/8/layout/chevron1"/>
    <dgm:cxn modelId="{DBBDC78D-A466-4431-AC15-A44AADB5F40C}" srcId="{68B9440D-2F21-4A90-BD18-20A8DD6B579C}" destId="{C8DF2CBE-DD98-4D58-ABA2-EB738939384C}" srcOrd="0" destOrd="0" parTransId="{4542F50E-97F2-4F96-B134-16016325E0BF}" sibTransId="{AFF181FA-F25B-49B9-95D4-51C8642EA6AA}"/>
    <dgm:cxn modelId="{2BFBC4B6-7A64-4E65-8DB1-82FCF6EDD4AB}" type="presOf" srcId="{09E5DF29-5324-4198-8E69-B2524EA8EC65}" destId="{F87FDDD2-6D88-43D7-A59C-DB2DA069B811}" srcOrd="0" destOrd="0" presId="urn:microsoft.com/office/officeart/2005/8/layout/chevron1"/>
    <dgm:cxn modelId="{15EEB3BB-51D7-408C-A5DA-6D315872AAC8}" type="presOf" srcId="{C8DF2CBE-DD98-4D58-ABA2-EB738939384C}" destId="{0ECD2763-56F3-44BE-AD22-26E5ABF52AA0}" srcOrd="0" destOrd="0" presId="urn:microsoft.com/office/officeart/2005/8/layout/chevron1"/>
    <dgm:cxn modelId="{0BC61DD6-0E15-461C-B470-5E81A6B09BE7}" srcId="{68B9440D-2F21-4A90-BD18-20A8DD6B579C}" destId="{074A0710-A0C3-4EC7-90F8-8C15F42023A7}" srcOrd="6" destOrd="0" parTransId="{1F025FCB-04B3-4816-8F88-C7653B6A54A6}" sibTransId="{D8C339B9-7DC8-4513-B3CF-8AED1877584B}"/>
    <dgm:cxn modelId="{91EF30D8-7C4D-4B76-BC40-BB32EB2E516F}" srcId="{68B9440D-2F21-4A90-BD18-20A8DD6B579C}" destId="{1E0E1D4D-9382-43F4-B5D8-0A04C87CC17C}" srcOrd="4" destOrd="0" parTransId="{CE5555B1-0AD3-40EB-A401-14D3F98B0EEC}" sibTransId="{DC9E4B91-5C2A-4CF4-B146-332E61814C52}"/>
    <dgm:cxn modelId="{51BC5DF5-4309-4EB5-AB9E-91268A760316}" srcId="{68B9440D-2F21-4A90-BD18-20A8DD6B579C}" destId="{21BBF097-E465-46A7-A6EE-2B8729FA1EF0}" srcOrd="5" destOrd="0" parTransId="{2E929DC2-C6E7-4619-B875-42F907566B48}" sibTransId="{767A946A-14B7-49C6-B420-6364FB798869}"/>
    <dgm:cxn modelId="{E4ADF4E5-A46D-4459-9BD8-296EBF4EAD72}" type="presParOf" srcId="{228258E7-B5B7-4FE6-A711-6F1AB281FAB5}" destId="{0ECD2763-56F3-44BE-AD22-26E5ABF52AA0}" srcOrd="0" destOrd="0" presId="urn:microsoft.com/office/officeart/2005/8/layout/chevron1"/>
    <dgm:cxn modelId="{97B23D0E-AF14-4DC6-A4FB-84624679710D}" type="presParOf" srcId="{228258E7-B5B7-4FE6-A711-6F1AB281FAB5}" destId="{2331F6A0-06FD-4ECC-A2F3-2473C4913B71}" srcOrd="1" destOrd="0" presId="urn:microsoft.com/office/officeart/2005/8/layout/chevron1"/>
    <dgm:cxn modelId="{C2AB71CC-9620-4E67-A67F-A44102C2C7DA}" type="presParOf" srcId="{228258E7-B5B7-4FE6-A711-6F1AB281FAB5}" destId="{F87FDDD2-6D88-43D7-A59C-DB2DA069B811}" srcOrd="2" destOrd="0" presId="urn:microsoft.com/office/officeart/2005/8/layout/chevron1"/>
    <dgm:cxn modelId="{F8FE88AB-C30A-465A-AEA7-947FD725517F}" type="presParOf" srcId="{228258E7-B5B7-4FE6-A711-6F1AB281FAB5}" destId="{AAF038A8-A813-4800-9C25-005449FFD1CD}" srcOrd="3" destOrd="0" presId="urn:microsoft.com/office/officeart/2005/8/layout/chevron1"/>
    <dgm:cxn modelId="{C6114007-80FF-42E8-97DD-65FC9DFA7FC0}" type="presParOf" srcId="{228258E7-B5B7-4FE6-A711-6F1AB281FAB5}" destId="{65A4756C-0814-4316-ACA7-7E37E825CDBB}" srcOrd="4" destOrd="0" presId="urn:microsoft.com/office/officeart/2005/8/layout/chevron1"/>
    <dgm:cxn modelId="{36456965-85AE-4670-ABDB-4D35904CA8DE}" type="presParOf" srcId="{228258E7-B5B7-4FE6-A711-6F1AB281FAB5}" destId="{0A18A9C9-3889-4477-81EC-AA3F5BA9CCBD}" srcOrd="5" destOrd="0" presId="urn:microsoft.com/office/officeart/2005/8/layout/chevron1"/>
    <dgm:cxn modelId="{57A6BEC2-5003-487F-9B83-0DDF6D1D7AA0}" type="presParOf" srcId="{228258E7-B5B7-4FE6-A711-6F1AB281FAB5}" destId="{83600EB2-3148-44B6-8755-7316F8465F53}" srcOrd="6" destOrd="0" presId="urn:microsoft.com/office/officeart/2005/8/layout/chevron1"/>
    <dgm:cxn modelId="{CDDDBC8A-7DC9-465C-ACC4-458FE64BF876}" type="presParOf" srcId="{228258E7-B5B7-4FE6-A711-6F1AB281FAB5}" destId="{9898BAE0-0D12-4A95-AA2F-313C65824F92}" srcOrd="7" destOrd="0" presId="urn:microsoft.com/office/officeart/2005/8/layout/chevron1"/>
    <dgm:cxn modelId="{D894EC4B-25A2-43D8-9B41-A66DAA58D910}" type="presParOf" srcId="{228258E7-B5B7-4FE6-A711-6F1AB281FAB5}" destId="{80F948F0-2261-4863-B8CD-B8C0EBF74016}" srcOrd="8" destOrd="0" presId="urn:microsoft.com/office/officeart/2005/8/layout/chevron1"/>
    <dgm:cxn modelId="{F1FFD729-10E8-4BFC-8650-527851E75115}" type="presParOf" srcId="{228258E7-B5B7-4FE6-A711-6F1AB281FAB5}" destId="{BF314EBE-3BA9-45F9-83BA-D1D0B7734982}" srcOrd="9" destOrd="0" presId="urn:microsoft.com/office/officeart/2005/8/layout/chevron1"/>
    <dgm:cxn modelId="{1DCFF149-B49C-4155-8C4B-49C20FD893E7}" type="presParOf" srcId="{228258E7-B5B7-4FE6-A711-6F1AB281FAB5}" destId="{7FAE51BF-40B4-4E51-9AEE-30987504F3EA}" srcOrd="10" destOrd="0" presId="urn:microsoft.com/office/officeart/2005/8/layout/chevron1"/>
    <dgm:cxn modelId="{B47CC5B2-B3E1-4B50-8774-9ED4156C2FD7}" type="presParOf" srcId="{228258E7-B5B7-4FE6-A711-6F1AB281FAB5}" destId="{474D4106-73D0-443A-B065-6FEC0DE7A50E}" srcOrd="11" destOrd="0" presId="urn:microsoft.com/office/officeart/2005/8/layout/chevron1"/>
    <dgm:cxn modelId="{1E681277-2F5D-4FF0-AE82-B127B15FED84}" type="presParOf" srcId="{228258E7-B5B7-4FE6-A711-6F1AB281FAB5}" destId="{1C762DBE-A43C-4773-AE01-3467CA00E138}" srcOrd="12" destOrd="0" presId="urn:microsoft.com/office/officeart/2005/8/layout/chevron1"/>
    <dgm:cxn modelId="{9D80D18A-5FB8-43BA-A91E-674062F37229}" type="presParOf" srcId="{228258E7-B5B7-4FE6-A711-6F1AB281FAB5}" destId="{83CEE78A-AA83-4CA3-B4A2-984CBE75668A}" srcOrd="13" destOrd="0" presId="urn:microsoft.com/office/officeart/2005/8/layout/chevron1"/>
    <dgm:cxn modelId="{28AAA71E-6B50-492E-A0B4-75F07591A377}" type="presParOf" srcId="{228258E7-B5B7-4FE6-A711-6F1AB281FAB5}" destId="{90AE2727-936A-49B1-B80C-B43F8A5B2C3D}" srcOrd="14" destOrd="0" presId="urn:microsoft.com/office/officeart/2005/8/layout/chevron1"/>
    <dgm:cxn modelId="{9976801D-9039-4953-8BC7-7F4CF43537DA}" type="presParOf" srcId="{228258E7-B5B7-4FE6-A711-6F1AB281FAB5}" destId="{22F2A7C9-BB1C-4A61-92D9-012CDF1D0C38}" srcOrd="15" destOrd="0" presId="urn:microsoft.com/office/officeart/2005/8/layout/chevron1"/>
    <dgm:cxn modelId="{B3235576-B09A-438C-8428-9FA82295A32C}" type="presParOf" srcId="{228258E7-B5B7-4FE6-A711-6F1AB281FAB5}" destId="{604895DD-D316-45D3-B71C-0B0AAD8424FA}" srcOrd="1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CD2763-56F3-44BE-AD22-26E5ABF52AA0}">
      <dsp:nvSpPr>
        <dsp:cNvPr id="0" name=""/>
        <dsp:cNvSpPr/>
      </dsp:nvSpPr>
      <dsp:spPr>
        <a:xfrm>
          <a:off x="142" y="0"/>
          <a:ext cx="1424143" cy="41626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2011/12</a:t>
          </a:r>
        </a:p>
      </dsp:txBody>
      <dsp:txXfrm>
        <a:off x="208276" y="0"/>
        <a:ext cx="1007875" cy="416268"/>
      </dsp:txXfrm>
    </dsp:sp>
    <dsp:sp modelId="{F87FDDD2-6D88-43D7-A59C-DB2DA069B811}">
      <dsp:nvSpPr>
        <dsp:cNvPr id="0" name=""/>
        <dsp:cNvSpPr/>
      </dsp:nvSpPr>
      <dsp:spPr>
        <a:xfrm>
          <a:off x="1281871" y="0"/>
          <a:ext cx="1424143" cy="41626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2013</a:t>
          </a:r>
        </a:p>
      </dsp:txBody>
      <dsp:txXfrm>
        <a:off x="1490005" y="0"/>
        <a:ext cx="1007875" cy="416268"/>
      </dsp:txXfrm>
    </dsp:sp>
    <dsp:sp modelId="{65A4756C-0814-4316-ACA7-7E37E825CDBB}">
      <dsp:nvSpPr>
        <dsp:cNvPr id="0" name=""/>
        <dsp:cNvSpPr/>
      </dsp:nvSpPr>
      <dsp:spPr>
        <a:xfrm>
          <a:off x="2563600" y="0"/>
          <a:ext cx="1424143" cy="41626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2014</a:t>
          </a:r>
        </a:p>
      </dsp:txBody>
      <dsp:txXfrm>
        <a:off x="2771734" y="0"/>
        <a:ext cx="1007875" cy="416268"/>
      </dsp:txXfrm>
    </dsp:sp>
    <dsp:sp modelId="{83600EB2-3148-44B6-8755-7316F8465F53}">
      <dsp:nvSpPr>
        <dsp:cNvPr id="0" name=""/>
        <dsp:cNvSpPr/>
      </dsp:nvSpPr>
      <dsp:spPr>
        <a:xfrm>
          <a:off x="3845329" y="0"/>
          <a:ext cx="1424143" cy="41626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2015</a:t>
          </a:r>
        </a:p>
      </dsp:txBody>
      <dsp:txXfrm>
        <a:off x="4053463" y="0"/>
        <a:ext cx="1007875" cy="416268"/>
      </dsp:txXfrm>
    </dsp:sp>
    <dsp:sp modelId="{80F948F0-2261-4863-B8CD-B8C0EBF74016}">
      <dsp:nvSpPr>
        <dsp:cNvPr id="0" name=""/>
        <dsp:cNvSpPr/>
      </dsp:nvSpPr>
      <dsp:spPr>
        <a:xfrm>
          <a:off x="5127058" y="0"/>
          <a:ext cx="1424143" cy="41626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2016</a:t>
          </a:r>
        </a:p>
      </dsp:txBody>
      <dsp:txXfrm>
        <a:off x="5335192" y="0"/>
        <a:ext cx="1007875" cy="416268"/>
      </dsp:txXfrm>
    </dsp:sp>
    <dsp:sp modelId="{7FAE51BF-40B4-4E51-9AEE-30987504F3EA}">
      <dsp:nvSpPr>
        <dsp:cNvPr id="0" name=""/>
        <dsp:cNvSpPr/>
      </dsp:nvSpPr>
      <dsp:spPr>
        <a:xfrm>
          <a:off x="6408787" y="0"/>
          <a:ext cx="1424143" cy="41626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2017</a:t>
          </a:r>
        </a:p>
      </dsp:txBody>
      <dsp:txXfrm>
        <a:off x="6616921" y="0"/>
        <a:ext cx="1007875" cy="416268"/>
      </dsp:txXfrm>
    </dsp:sp>
    <dsp:sp modelId="{1C762DBE-A43C-4773-AE01-3467CA00E138}">
      <dsp:nvSpPr>
        <dsp:cNvPr id="0" name=""/>
        <dsp:cNvSpPr/>
      </dsp:nvSpPr>
      <dsp:spPr>
        <a:xfrm>
          <a:off x="7690516" y="0"/>
          <a:ext cx="1424143" cy="41626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2018</a:t>
          </a:r>
        </a:p>
      </dsp:txBody>
      <dsp:txXfrm>
        <a:off x="7898650" y="0"/>
        <a:ext cx="1007875" cy="416268"/>
      </dsp:txXfrm>
    </dsp:sp>
    <dsp:sp modelId="{90AE2727-936A-49B1-B80C-B43F8A5B2C3D}">
      <dsp:nvSpPr>
        <dsp:cNvPr id="0" name=""/>
        <dsp:cNvSpPr/>
      </dsp:nvSpPr>
      <dsp:spPr>
        <a:xfrm>
          <a:off x="8972245" y="0"/>
          <a:ext cx="1424143" cy="41626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2019</a:t>
          </a:r>
        </a:p>
      </dsp:txBody>
      <dsp:txXfrm>
        <a:off x="9180379" y="0"/>
        <a:ext cx="1007875" cy="416268"/>
      </dsp:txXfrm>
    </dsp:sp>
    <dsp:sp modelId="{604895DD-D316-45D3-B71C-0B0AAD8424FA}">
      <dsp:nvSpPr>
        <dsp:cNvPr id="0" name=""/>
        <dsp:cNvSpPr/>
      </dsp:nvSpPr>
      <dsp:spPr>
        <a:xfrm>
          <a:off x="10253974" y="0"/>
          <a:ext cx="1424143" cy="41626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2020</a:t>
          </a:r>
        </a:p>
      </dsp:txBody>
      <dsp:txXfrm>
        <a:off x="10462108" y="0"/>
        <a:ext cx="1007875" cy="41626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8AF70A90-CA7E-49EB-AB17-C37FEDD075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a:extLst>
              <a:ext uri="{FF2B5EF4-FFF2-40B4-BE49-F238E27FC236}">
                <a16:creationId xmlns:a16="http://schemas.microsoft.com/office/drawing/2014/main" id="{5A7711EA-1FBE-4E98-9D43-C2D65C45D0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ABEA4-9216-4FDF-AAE1-D8632908A8EC}" type="datetimeFigureOut">
              <a:rPr lang="de-CH" smtClean="0"/>
              <a:t>15.11.21</a:t>
            </a:fld>
            <a:endParaRPr lang="de-CH"/>
          </a:p>
        </p:txBody>
      </p:sp>
      <p:sp>
        <p:nvSpPr>
          <p:cNvPr id="4" name="Fußzeilenplatzhalter 3">
            <a:extLst>
              <a:ext uri="{FF2B5EF4-FFF2-40B4-BE49-F238E27FC236}">
                <a16:creationId xmlns:a16="http://schemas.microsoft.com/office/drawing/2014/main" id="{82CCD3C8-8930-4E0E-A891-B770724F2BD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a:extLst>
              <a:ext uri="{FF2B5EF4-FFF2-40B4-BE49-F238E27FC236}">
                <a16:creationId xmlns:a16="http://schemas.microsoft.com/office/drawing/2014/main" id="{A7798FB5-86BC-42DA-9D05-F96D484814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685DCD-866D-47AE-A236-118539F53379}" type="slidenum">
              <a:rPr lang="de-CH" smtClean="0"/>
              <a:t>‹#›</a:t>
            </a:fld>
            <a:endParaRPr lang="de-CH"/>
          </a:p>
        </p:txBody>
      </p:sp>
    </p:spTree>
    <p:extLst>
      <p:ext uri="{BB962C8B-B14F-4D97-AF65-F5344CB8AC3E}">
        <p14:creationId xmlns:p14="http://schemas.microsoft.com/office/powerpoint/2010/main" val="1423227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78A90D-FE7E-41AF-B03D-808D82937CB9}" type="datetimeFigureOut">
              <a:rPr lang="de-CH" smtClean="0"/>
              <a:t>15.11.21</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15DDFD-030C-4D5A-B33E-3A7E7538D2BE}" type="slidenum">
              <a:rPr lang="de-CH" smtClean="0"/>
              <a:t>‹#›</a:t>
            </a:fld>
            <a:endParaRPr lang="de-CH"/>
          </a:p>
        </p:txBody>
      </p:sp>
    </p:spTree>
    <p:extLst>
      <p:ext uri="{BB962C8B-B14F-4D97-AF65-F5344CB8AC3E}">
        <p14:creationId xmlns:p14="http://schemas.microsoft.com/office/powerpoint/2010/main" val="44149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t>1</a:t>
            </a:fld>
            <a:endParaRPr lang="de-CH"/>
          </a:p>
        </p:txBody>
      </p:sp>
    </p:spTree>
    <p:extLst>
      <p:ext uri="{BB962C8B-B14F-4D97-AF65-F5344CB8AC3E}">
        <p14:creationId xmlns:p14="http://schemas.microsoft.com/office/powerpoint/2010/main" val="2157242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a:t>
            </a:fld>
            <a:endParaRPr lang="de-CH" dirty="0"/>
          </a:p>
        </p:txBody>
      </p:sp>
    </p:spTree>
    <p:extLst>
      <p:ext uri="{BB962C8B-B14F-4D97-AF65-F5344CB8AC3E}">
        <p14:creationId xmlns:p14="http://schemas.microsoft.com/office/powerpoint/2010/main" val="1978032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3</a:t>
            </a:fld>
            <a:endParaRPr lang="de-CH" dirty="0"/>
          </a:p>
        </p:txBody>
      </p:sp>
    </p:spTree>
    <p:extLst>
      <p:ext uri="{BB962C8B-B14F-4D97-AF65-F5344CB8AC3E}">
        <p14:creationId xmlns:p14="http://schemas.microsoft.com/office/powerpoint/2010/main" val="3047757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10"/>
          </p:nvPr>
        </p:nvSpPr>
        <p:spPr/>
        <p:txBody>
          <a:bodyPr/>
          <a:lstStyle/>
          <a:p>
            <a:fld id="{A51C0C35-A9A2-4EFD-9BAF-1E52E29E03D1}" type="slidenum">
              <a:rPr lang="de-CH" smtClean="0"/>
              <a:t>4</a:t>
            </a:fld>
            <a:endParaRPr lang="de-CH"/>
          </a:p>
        </p:txBody>
      </p:sp>
      <p:sp>
        <p:nvSpPr>
          <p:cNvPr id="5" name="Notizenplatzhalter 4"/>
          <p:cNvSpPr>
            <a:spLocks noGrp="1"/>
          </p:cNvSpPr>
          <p:nvPr>
            <p:ph type="body" sz="quarter" idx="11"/>
          </p:nvPr>
        </p:nvSpPr>
        <p:spPr/>
        <p:txBody>
          <a:bodyPr/>
          <a:lstStyle/>
          <a:p>
            <a:pPr>
              <a:buClr>
                <a:srgbClr val="2A6AB3"/>
              </a:buClr>
            </a:pPr>
            <a:endParaRPr lang="de-CH" dirty="0"/>
          </a:p>
        </p:txBody>
      </p:sp>
    </p:spTree>
    <p:extLst>
      <p:ext uri="{BB962C8B-B14F-4D97-AF65-F5344CB8AC3E}">
        <p14:creationId xmlns:p14="http://schemas.microsoft.com/office/powerpoint/2010/main" val="510675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Start-ups</a:t>
            </a:r>
          </a:p>
          <a:p>
            <a:r>
              <a:rPr lang="en-US" dirty="0"/>
              <a:t>1. Due</a:t>
            </a:r>
            <a:r>
              <a:rPr lang="en-US" baseline="0" dirty="0"/>
              <a:t> to the early character of the basic research findings, it has proven to be difficult for them to be adopted by the incumbent industry</a:t>
            </a:r>
          </a:p>
          <a:p>
            <a:r>
              <a:rPr lang="en-US" baseline="0" dirty="0"/>
              <a:t>2. </a:t>
            </a:r>
            <a:r>
              <a:rPr lang="en-US" dirty="0"/>
              <a:t>Graph: impact</a:t>
            </a:r>
            <a:r>
              <a:rPr lang="en-US" baseline="0" dirty="0"/>
              <a:t> start-ups make </a:t>
            </a:r>
            <a:r>
              <a:rPr lang="en-US" dirty="0"/>
              <a:t>to </a:t>
            </a:r>
            <a:r>
              <a:rPr lang="en-US" noProof="0" dirty="0"/>
              <a:t>society</a:t>
            </a:r>
          </a:p>
          <a:p>
            <a:r>
              <a:rPr lang="en-US" noProof="0" dirty="0"/>
              <a:t>3. Any large</a:t>
            </a:r>
            <a:r>
              <a:rPr lang="en-US" baseline="0" noProof="0" dirty="0"/>
              <a:t> company started small, with an idea</a:t>
            </a:r>
            <a:endParaRPr lang="en-US" noProof="0" dirty="0"/>
          </a:p>
          <a:p>
            <a:endParaRPr lang="de-CH" dirty="0"/>
          </a:p>
          <a:p>
            <a:endParaRPr lang="de-CH" dirty="0"/>
          </a:p>
          <a:p>
            <a:pPr defTabSz="851210">
              <a:defRPr/>
            </a:pPr>
            <a:r>
              <a:rPr lang="en-US" dirty="0"/>
              <a:t>The largest and well known Corporations in Switzerland, such as </a:t>
            </a:r>
            <a:r>
              <a:rPr lang="en-US" b="1" dirty="0"/>
              <a:t>Novartis, Nestlé, ABB, Roche, Sulzer and </a:t>
            </a:r>
            <a:r>
              <a:rPr lang="en-US" b="1" dirty="0" err="1"/>
              <a:t>IWC</a:t>
            </a:r>
            <a:r>
              <a:rPr lang="en-US" b="1" dirty="0"/>
              <a:t> </a:t>
            </a:r>
            <a:r>
              <a:rPr lang="en-US" dirty="0"/>
              <a:t>were founded by </a:t>
            </a:r>
            <a:r>
              <a:rPr lang="en-US" b="1" dirty="0"/>
              <a:t>international Entrepreneurs</a:t>
            </a:r>
            <a:r>
              <a:rPr lang="en-US" dirty="0"/>
              <a:t>! </a:t>
            </a:r>
          </a:p>
          <a:p>
            <a:endParaRPr lang="de-CH" dirty="0"/>
          </a:p>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5</a:t>
            </a:fld>
            <a:endParaRPr lang="de-CH" dirty="0"/>
          </a:p>
        </p:txBody>
      </p:sp>
    </p:spTree>
    <p:extLst>
      <p:ext uri="{BB962C8B-B14F-4D97-AF65-F5344CB8AC3E}">
        <p14:creationId xmlns:p14="http://schemas.microsoft.com/office/powerpoint/2010/main" val="19134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Path 1 at ETH: The classical way</a:t>
            </a:r>
          </a:p>
          <a:p>
            <a:endParaRPr lang="en-US" noProof="0" dirty="0"/>
          </a:p>
          <a:p>
            <a:r>
              <a:rPr lang="en-US" noProof="0" dirty="0"/>
              <a:t>Path</a:t>
            </a:r>
            <a:r>
              <a:rPr lang="en-US" baseline="0" noProof="0" dirty="0"/>
              <a:t> 2 at ETH: Students take part in a </a:t>
            </a:r>
            <a:r>
              <a:rPr lang="en-US" b="1" noProof="0" dirty="0"/>
              <a:t>Focus Projects</a:t>
            </a:r>
            <a:endParaRPr lang="en-US" baseline="0" noProof="0" dirty="0"/>
          </a:p>
          <a:p>
            <a:r>
              <a:rPr lang="en-US" baseline="0" noProof="0" dirty="0"/>
              <a:t>Examples of projects are “</a:t>
            </a:r>
            <a:r>
              <a:rPr lang="en-US" b="1" baseline="0" noProof="0" dirty="0" err="1"/>
              <a:t>Scewo</a:t>
            </a:r>
            <a:r>
              <a:rPr lang="en-US" baseline="0" noProof="0" dirty="0"/>
              <a:t>” a wheelchair that can go up stairs or AMZ (</a:t>
            </a:r>
            <a:r>
              <a:rPr lang="en-US" dirty="0" err="1"/>
              <a:t>Akademischer</a:t>
            </a:r>
            <a:r>
              <a:rPr lang="en-US" dirty="0"/>
              <a:t> </a:t>
            </a:r>
            <a:r>
              <a:rPr lang="en-US" dirty="0" err="1"/>
              <a:t>Motorsportverein</a:t>
            </a:r>
            <a:r>
              <a:rPr lang="en-US" dirty="0"/>
              <a:t> Zürich)</a:t>
            </a:r>
            <a:r>
              <a:rPr lang="en-US" baseline="0" noProof="0" dirty="0"/>
              <a:t> “Formula Student” Project electrical car “</a:t>
            </a:r>
            <a:r>
              <a:rPr lang="en-US" b="1" baseline="0" noProof="0" dirty="0" err="1"/>
              <a:t>grimsel</a:t>
            </a:r>
            <a:r>
              <a:rPr lang="en-US" baseline="0" noProof="0" dirty="0"/>
              <a:t>” that broke a new world record by accelerating from 0-100kmh in 1.5 sec (Jun 2016). Sponsored student project (2014), 20’000 working hours, in collaboration with the HSLU. </a:t>
            </a:r>
          </a:p>
          <a:p>
            <a:r>
              <a:rPr lang="en-US" baseline="0" noProof="0" dirty="0"/>
              <a:t>Focus Project &gt; ieLab &gt; </a:t>
            </a:r>
            <a:r>
              <a:rPr lang="en-US" noProof="0" dirty="0"/>
              <a:t>ieLab &gt; Technopark / incubator</a:t>
            </a:r>
          </a:p>
          <a:p>
            <a:endParaRPr lang="en-US" noProof="0" dirty="0"/>
          </a:p>
          <a:p>
            <a:r>
              <a:rPr lang="en-US" noProof="0" dirty="0" err="1"/>
              <a:t>Technopark</a:t>
            </a:r>
            <a:r>
              <a:rPr lang="en-US" noProof="0" dirty="0"/>
              <a:t>  &gt; Corporate world</a:t>
            </a:r>
          </a:p>
          <a:p>
            <a:endParaRPr lang="en-US" noProof="0" dirty="0"/>
          </a:p>
          <a:p>
            <a:r>
              <a:rPr lang="en-US" noProof="0" dirty="0"/>
              <a:t>Pic: </a:t>
            </a:r>
            <a:r>
              <a:rPr lang="en-US" b="1" noProof="0" dirty="0"/>
              <a:t>Felix</a:t>
            </a:r>
            <a:r>
              <a:rPr lang="en-US" b="1" baseline="0" noProof="0" dirty="0"/>
              <a:t> Mayer (l) </a:t>
            </a:r>
            <a:r>
              <a:rPr lang="en-US" b="1" noProof="0" dirty="0"/>
              <a:t>Moritz </a:t>
            </a:r>
            <a:r>
              <a:rPr lang="en-US" b="1" noProof="0" dirty="0" err="1"/>
              <a:t>Lechner</a:t>
            </a:r>
            <a:r>
              <a:rPr lang="en-US" b="1" noProof="0" dirty="0"/>
              <a:t> (r) </a:t>
            </a:r>
            <a:r>
              <a:rPr lang="en-US" noProof="0" dirty="0"/>
              <a:t>and </a:t>
            </a:r>
            <a:r>
              <a:rPr lang="en-US" b="1" baseline="0" noProof="0" dirty="0"/>
              <a:t>Co-CEOs</a:t>
            </a:r>
            <a:r>
              <a:rPr lang="en-US" baseline="0" noProof="0" dirty="0"/>
              <a:t> of Sensirion (spin off ETHZ ‘98)</a:t>
            </a:r>
            <a:endParaRPr lang="en-US" noProof="0" dirty="0"/>
          </a:p>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solidFill>
                  <a:prstClr val="black"/>
                </a:solidFill>
              </a:rPr>
              <a:pPr/>
              <a:t>6</a:t>
            </a:fld>
            <a:endParaRPr lang="de-CH" dirty="0">
              <a:solidFill>
                <a:prstClr val="black"/>
              </a:solidFill>
            </a:endParaRPr>
          </a:p>
        </p:txBody>
      </p:sp>
    </p:spTree>
    <p:extLst>
      <p:ext uri="{BB962C8B-B14F-4D97-AF65-F5344CB8AC3E}">
        <p14:creationId xmlns:p14="http://schemas.microsoft.com/office/powerpoint/2010/main" val="3622172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b="1" dirty="0"/>
              <a:t>SPH</a:t>
            </a:r>
          </a:p>
          <a:p>
            <a:endParaRPr lang="de-CH" dirty="0"/>
          </a:p>
          <a:p>
            <a:r>
              <a:rPr lang="en-US" sz="1500" b="1" dirty="0">
                <a:solidFill>
                  <a:schemeClr val="bg1"/>
                </a:solidFill>
              </a:rPr>
              <a:t>Goals</a:t>
            </a:r>
          </a:p>
          <a:p>
            <a:pPr marL="174610" indent="-174610">
              <a:buFont typeface="Arial" panose="020B0604020202020204" pitchFamily="34" charset="0"/>
              <a:buChar char="•"/>
            </a:pPr>
            <a:r>
              <a:rPr lang="en-US" sz="1500" dirty="0">
                <a:solidFill>
                  <a:schemeClr val="bg1"/>
                </a:solidFill>
              </a:rPr>
              <a:t>Interdisciplinary</a:t>
            </a:r>
          </a:p>
          <a:p>
            <a:pPr marL="174610" lvl="2" indent="-174610">
              <a:buFont typeface="Arial" panose="020B0604020202020204" pitchFamily="34" charset="0"/>
              <a:buChar char="•"/>
            </a:pPr>
            <a:r>
              <a:rPr lang="en-US" sz="1500" dirty="0">
                <a:solidFill>
                  <a:schemeClr val="bg1"/>
                </a:solidFill>
              </a:rPr>
              <a:t>Self-initiative </a:t>
            </a:r>
          </a:p>
          <a:p>
            <a:pPr marL="174610" indent="-174610">
              <a:buFont typeface="Arial" panose="020B0604020202020204" pitchFamily="34" charset="0"/>
              <a:buChar char="•"/>
            </a:pPr>
            <a:r>
              <a:rPr lang="en-US" sz="1500" dirty="0">
                <a:solidFill>
                  <a:schemeClr val="bg1"/>
                </a:solidFill>
              </a:rPr>
              <a:t>Creativity</a:t>
            </a:r>
          </a:p>
          <a:p>
            <a:pPr marL="174610" indent="-174610">
              <a:buFont typeface="Arial" panose="020B0604020202020204" pitchFamily="34" charset="0"/>
              <a:buChar char="•"/>
            </a:pPr>
            <a:endParaRPr lang="en-US" sz="1500" dirty="0">
              <a:solidFill>
                <a:schemeClr val="bg1"/>
              </a:solidFill>
            </a:endParaRPr>
          </a:p>
          <a:p>
            <a:pPr marL="174610" indent="-174610">
              <a:buFont typeface="Arial" panose="020B0604020202020204" pitchFamily="34" charset="0"/>
              <a:buChar char="•"/>
            </a:pPr>
            <a:r>
              <a:rPr lang="en-US" sz="1500" dirty="0">
                <a:solidFill>
                  <a:schemeClr val="bg1"/>
                </a:solidFill>
              </a:rPr>
              <a:t>Workshops (DT)</a:t>
            </a:r>
          </a:p>
          <a:p>
            <a:pPr marL="174610" indent="-174610">
              <a:buFont typeface="Arial" panose="020B0604020202020204" pitchFamily="34" charset="0"/>
              <a:buChar char="•"/>
            </a:pPr>
            <a:r>
              <a:rPr lang="en-US" sz="1500" dirty="0">
                <a:solidFill>
                  <a:schemeClr val="bg1"/>
                </a:solidFill>
              </a:rPr>
              <a:t>Pre-Startup</a:t>
            </a:r>
          </a:p>
          <a:p>
            <a:pPr marL="174610" indent="-174610">
              <a:buFont typeface="Arial" panose="020B0604020202020204" pitchFamily="34" charset="0"/>
              <a:buChar char="•"/>
            </a:pPr>
            <a:r>
              <a:rPr lang="en-US" sz="1500" dirty="0" err="1">
                <a:solidFill>
                  <a:schemeClr val="bg1"/>
                </a:solidFill>
              </a:rPr>
              <a:t>Hackathlon</a:t>
            </a:r>
            <a:endParaRPr lang="en-US" sz="1500" dirty="0">
              <a:solidFill>
                <a:schemeClr val="bg1"/>
              </a:solidFill>
            </a:endParaRPr>
          </a:p>
          <a:p>
            <a:pPr marL="174610" indent="-174610">
              <a:buFont typeface="Arial" panose="020B0604020202020204" pitchFamily="34" charset="0"/>
              <a:buChar char="•"/>
            </a:pPr>
            <a:endParaRPr lang="en-US" sz="1500" dirty="0">
              <a:solidFill>
                <a:schemeClr val="bg1"/>
              </a:solidFill>
            </a:endParaRPr>
          </a:p>
          <a:p>
            <a:r>
              <a:rPr lang="en-US" b="1" dirty="0">
                <a:solidFill>
                  <a:schemeClr val="bg1"/>
                </a:solidFill>
              </a:rPr>
              <a:t>Infrastructure</a:t>
            </a:r>
          </a:p>
          <a:p>
            <a:pPr marL="174610" indent="-174610">
              <a:buFont typeface="Arial" panose="020B0604020202020204" pitchFamily="34" charset="0"/>
              <a:buChar char="•"/>
            </a:pPr>
            <a:r>
              <a:rPr lang="en-US" dirty="0">
                <a:solidFill>
                  <a:schemeClr val="bg1"/>
                </a:solidFill>
              </a:rPr>
              <a:t>Think &amp; Work Space</a:t>
            </a:r>
          </a:p>
          <a:p>
            <a:pPr marL="174610" indent="-174610">
              <a:buFont typeface="Arial" panose="020B0604020202020204" pitchFamily="34" charset="0"/>
              <a:buChar char="•"/>
            </a:pPr>
            <a:r>
              <a:rPr lang="en-US" dirty="0">
                <a:solidFill>
                  <a:schemeClr val="bg1"/>
                </a:solidFill>
              </a:rPr>
              <a:t>Show &amp; Connect Space</a:t>
            </a:r>
            <a:br>
              <a:rPr lang="en-US" dirty="0">
                <a:solidFill>
                  <a:schemeClr val="bg1"/>
                </a:solidFill>
              </a:rPr>
            </a:br>
            <a:r>
              <a:rPr lang="en-US" dirty="0">
                <a:solidFill>
                  <a:schemeClr val="bg1"/>
                </a:solidFill>
              </a:rPr>
              <a:t>(Pitching / Presenting)</a:t>
            </a:r>
          </a:p>
          <a:p>
            <a:pPr marL="174610" indent="-174610">
              <a:buFont typeface="Arial" panose="020B0604020202020204" pitchFamily="34" charset="0"/>
              <a:buChar char="•"/>
            </a:pPr>
            <a:r>
              <a:rPr lang="en-US" dirty="0">
                <a:solidFill>
                  <a:schemeClr val="bg1"/>
                </a:solidFill>
              </a:rPr>
              <a:t>Maker Space</a:t>
            </a:r>
            <a:br>
              <a:rPr lang="en-US" dirty="0">
                <a:solidFill>
                  <a:schemeClr val="bg1"/>
                </a:solidFill>
              </a:rPr>
            </a:br>
            <a:r>
              <a:rPr lang="en-US" dirty="0">
                <a:solidFill>
                  <a:schemeClr val="bg1"/>
                </a:solidFill>
              </a:rPr>
              <a:t>(Hands-on Experience)</a:t>
            </a:r>
          </a:p>
          <a:p>
            <a:endParaRPr lang="en-US" sz="1100" dirty="0">
              <a:solidFill>
                <a:schemeClr val="bg1"/>
              </a:solidFill>
            </a:endParaRPr>
          </a:p>
          <a:p>
            <a:endParaRPr lang="de-CH" dirty="0"/>
          </a:p>
          <a:p>
            <a:r>
              <a:rPr lang="en-US" sz="1500" b="1" dirty="0">
                <a:solidFill>
                  <a:schemeClr val="bg1"/>
                </a:solidFill>
              </a:rPr>
              <a:t>FOCUS PROJECTS</a:t>
            </a:r>
          </a:p>
          <a:p>
            <a:endParaRPr lang="en-US" sz="1500" b="1" dirty="0">
              <a:solidFill>
                <a:schemeClr val="bg1"/>
              </a:solidFill>
            </a:endParaRPr>
          </a:p>
          <a:p>
            <a:r>
              <a:rPr lang="en-US" sz="1500" b="1" dirty="0">
                <a:solidFill>
                  <a:schemeClr val="bg1"/>
                </a:solidFill>
              </a:rPr>
              <a:t>From Idea to Prototype</a:t>
            </a:r>
          </a:p>
          <a:p>
            <a:pPr marL="174610" indent="-174610">
              <a:buFont typeface="Arial" panose="020B0604020202020204" pitchFamily="34" charset="0"/>
              <a:buChar char="•"/>
            </a:pPr>
            <a:r>
              <a:rPr lang="en-US" sz="1500" dirty="0">
                <a:solidFill>
                  <a:schemeClr val="bg1"/>
                </a:solidFill>
              </a:rPr>
              <a:t>Last year of Bachelor</a:t>
            </a:r>
          </a:p>
          <a:p>
            <a:pPr marL="174610" indent="-174610">
              <a:buFont typeface="Arial" panose="020B0604020202020204" pitchFamily="34" charset="0"/>
              <a:buChar char="•"/>
            </a:pPr>
            <a:r>
              <a:rPr lang="en-US" sz="1500" dirty="0">
                <a:solidFill>
                  <a:schemeClr val="bg1"/>
                </a:solidFill>
              </a:rPr>
              <a:t>20 ECTS</a:t>
            </a:r>
          </a:p>
          <a:p>
            <a:pPr marL="174610" indent="-174610">
              <a:buFont typeface="Arial" panose="020B0604020202020204" pitchFamily="34" charset="0"/>
              <a:buChar char="•"/>
            </a:pPr>
            <a:endParaRPr lang="en-US" sz="1500" dirty="0">
              <a:solidFill>
                <a:schemeClr val="bg1"/>
              </a:solidFill>
            </a:endParaRPr>
          </a:p>
          <a:p>
            <a:pPr marL="174610" indent="-174610">
              <a:buFont typeface="Arial" panose="020B0604020202020204" pitchFamily="34" charset="0"/>
              <a:buChar char="•"/>
            </a:pPr>
            <a:r>
              <a:rPr lang="en-US" sz="1500" dirty="0">
                <a:solidFill>
                  <a:schemeClr val="bg1"/>
                </a:solidFill>
              </a:rPr>
              <a:t>Basic Knowledge to Innovation</a:t>
            </a:r>
          </a:p>
          <a:p>
            <a:pPr marL="174610" lvl="4" indent="-174610">
              <a:buFont typeface="Arial" panose="020B0604020202020204" pitchFamily="34" charset="0"/>
              <a:buChar char="•"/>
            </a:pPr>
            <a:r>
              <a:rPr lang="en-US" sz="1500" dirty="0">
                <a:solidFill>
                  <a:schemeClr val="bg1"/>
                </a:solidFill>
              </a:rPr>
              <a:t>Interdisciplinary Teams</a:t>
            </a:r>
          </a:p>
          <a:p>
            <a:pPr marL="174610" indent="-174610">
              <a:buFont typeface="Arial" panose="020B0604020202020204" pitchFamily="34" charset="0"/>
              <a:buChar char="•"/>
            </a:pPr>
            <a:r>
              <a:rPr lang="en-US" sz="1500" dirty="0">
                <a:solidFill>
                  <a:schemeClr val="bg1"/>
                </a:solidFill>
              </a:rPr>
              <a:t>Out of comfort zone</a:t>
            </a:r>
          </a:p>
          <a:p>
            <a:pPr marL="174610" indent="-174610">
              <a:buFont typeface="Arial" panose="020B0604020202020204" pitchFamily="34" charset="0"/>
              <a:buChar char="•"/>
            </a:pPr>
            <a:endParaRPr lang="en-US" sz="1400" dirty="0">
              <a:solidFill>
                <a:schemeClr val="bg1"/>
              </a:solidFill>
            </a:endParaRPr>
          </a:p>
          <a:p>
            <a:r>
              <a:rPr lang="en-US" sz="1400" b="1" dirty="0">
                <a:solidFill>
                  <a:schemeClr val="bg1"/>
                </a:solidFill>
              </a:rPr>
              <a:t>ETH Juniors</a:t>
            </a:r>
          </a:p>
          <a:p>
            <a:pPr marL="174610" indent="-174610">
              <a:buFont typeface="Arial" panose="020B0604020202020204" pitchFamily="34" charset="0"/>
              <a:buChar char="•"/>
            </a:pPr>
            <a:r>
              <a:rPr lang="en-US" sz="1400" dirty="0">
                <a:solidFill>
                  <a:schemeClr val="bg1"/>
                </a:solidFill>
              </a:rPr>
              <a:t>Student </a:t>
            </a:r>
            <a:r>
              <a:rPr lang="en-US" sz="1400" dirty="0" err="1">
                <a:solidFill>
                  <a:schemeClr val="bg1"/>
                </a:solidFill>
              </a:rPr>
              <a:t>Organisation</a:t>
            </a:r>
            <a:endParaRPr lang="en-US" sz="1400" dirty="0">
              <a:solidFill>
                <a:schemeClr val="bg1"/>
              </a:solidFill>
            </a:endParaRPr>
          </a:p>
          <a:p>
            <a:pPr marL="174610" indent="-174610">
              <a:buFont typeface="Arial" panose="020B0604020202020204" pitchFamily="34" charset="0"/>
              <a:buChar char="•"/>
            </a:pPr>
            <a:r>
              <a:rPr lang="en-US" sz="1400" dirty="0">
                <a:solidFill>
                  <a:schemeClr val="bg1"/>
                </a:solidFill>
              </a:rPr>
              <a:t>Outplacement of Students</a:t>
            </a:r>
          </a:p>
          <a:p>
            <a:pPr marL="174610" indent="-174610">
              <a:buFont typeface="Arial" panose="020B0604020202020204" pitchFamily="34" charset="0"/>
              <a:buChar char="•"/>
            </a:pPr>
            <a:r>
              <a:rPr lang="en-US" sz="1400" dirty="0">
                <a:solidFill>
                  <a:schemeClr val="bg1"/>
                </a:solidFill>
              </a:rPr>
              <a:t>Industry Partners</a:t>
            </a:r>
          </a:p>
          <a:p>
            <a:pPr marL="174610" indent="-174610">
              <a:buFont typeface="Arial" panose="020B0604020202020204" pitchFamily="34" charset="0"/>
              <a:buChar char="•"/>
            </a:pPr>
            <a:r>
              <a:rPr lang="en-US" sz="1400" dirty="0">
                <a:solidFill>
                  <a:schemeClr val="bg1"/>
                </a:solidFill>
              </a:rPr>
              <a:t>&gt; 1 Mio </a:t>
            </a:r>
          </a:p>
          <a:p>
            <a:pPr marL="174610" indent="-174610">
              <a:buFont typeface="Arial" panose="020B0604020202020204" pitchFamily="34" charset="0"/>
              <a:buChar char="•"/>
            </a:pPr>
            <a:endParaRPr lang="en-US" sz="1400" b="1" dirty="0">
              <a:solidFill>
                <a:schemeClr val="bg1"/>
              </a:solidFill>
            </a:endParaRPr>
          </a:p>
          <a:p>
            <a:pPr defTabSz="882240"/>
            <a:r>
              <a:rPr lang="en-US" sz="1400" b="1" dirty="0">
                <a:solidFill>
                  <a:schemeClr val="bg1"/>
                </a:solidFill>
              </a:rPr>
              <a:t>ETH ENTREPREUENR CLUB</a:t>
            </a:r>
          </a:p>
          <a:p>
            <a:endParaRPr lang="en-US" sz="1400" b="1" dirty="0">
              <a:solidFill>
                <a:schemeClr val="bg1"/>
              </a:solidFill>
            </a:endParaRPr>
          </a:p>
          <a:p>
            <a:r>
              <a:rPr lang="en-US" sz="1400" b="1" dirty="0">
                <a:solidFill>
                  <a:schemeClr val="bg1"/>
                </a:solidFill>
              </a:rPr>
              <a:t>Entrepreneurship Promotion</a:t>
            </a:r>
          </a:p>
          <a:p>
            <a:pPr marL="174610" indent="-174610">
              <a:buFont typeface="Arial" panose="020B0604020202020204" pitchFamily="34" charset="0"/>
              <a:buChar char="•"/>
            </a:pPr>
            <a:r>
              <a:rPr lang="en-US" sz="1400" dirty="0">
                <a:solidFill>
                  <a:schemeClr val="bg1"/>
                </a:solidFill>
              </a:rPr>
              <a:t>Student Organization</a:t>
            </a:r>
          </a:p>
          <a:p>
            <a:pPr marL="174610" indent="-174610">
              <a:buFont typeface="Arial" panose="020B0604020202020204" pitchFamily="34" charset="0"/>
              <a:buChar char="•"/>
            </a:pPr>
            <a:r>
              <a:rPr lang="en-US" sz="1400" dirty="0">
                <a:solidFill>
                  <a:schemeClr val="bg1"/>
                </a:solidFill>
              </a:rPr>
              <a:t>Non-Profit, Sponsors</a:t>
            </a:r>
          </a:p>
          <a:p>
            <a:pPr marL="174610" indent="-174610">
              <a:buFont typeface="Arial" panose="020B0604020202020204" pitchFamily="34" charset="0"/>
              <a:buChar char="•"/>
            </a:pPr>
            <a:endParaRPr lang="en-US" sz="1400" dirty="0">
              <a:solidFill>
                <a:schemeClr val="bg1"/>
              </a:solidFill>
            </a:endParaRPr>
          </a:p>
          <a:p>
            <a:pPr marL="174610" indent="-174610">
              <a:buFont typeface="Arial" panose="020B0604020202020204" pitchFamily="34" charset="0"/>
              <a:buChar char="•"/>
            </a:pPr>
            <a:r>
              <a:rPr lang="en-US" sz="1400" dirty="0">
                <a:solidFill>
                  <a:schemeClr val="bg1"/>
                </a:solidFill>
              </a:rPr>
              <a:t>Co-working Space by ETH</a:t>
            </a:r>
          </a:p>
          <a:p>
            <a:pPr marL="174610" indent="-174610">
              <a:buFont typeface="Arial" panose="020B0604020202020204" pitchFamily="34" charset="0"/>
              <a:buChar char="•"/>
            </a:pPr>
            <a:r>
              <a:rPr lang="en-US" sz="1400" dirty="0">
                <a:solidFill>
                  <a:schemeClr val="bg1"/>
                </a:solidFill>
              </a:rPr>
              <a:t>Co-located with ieLab</a:t>
            </a:r>
          </a:p>
          <a:p>
            <a:pPr marL="174610" indent="-174610">
              <a:buFont typeface="Arial" panose="020B0604020202020204" pitchFamily="34" charset="0"/>
              <a:buChar char="•"/>
            </a:pPr>
            <a:r>
              <a:rPr lang="en-US" sz="1400" dirty="0">
                <a:solidFill>
                  <a:schemeClr val="bg1"/>
                </a:solidFill>
              </a:rPr>
              <a:t>15 start-ups</a:t>
            </a:r>
          </a:p>
          <a:p>
            <a:pPr marL="174610" indent="-174610">
              <a:buFont typeface="Arial" panose="020B0604020202020204" pitchFamily="34" charset="0"/>
              <a:buChar char="•"/>
            </a:pPr>
            <a:endParaRPr lang="en-US" sz="1400" dirty="0">
              <a:solidFill>
                <a:schemeClr val="bg1"/>
              </a:solidFill>
            </a:endParaRPr>
          </a:p>
          <a:p>
            <a:r>
              <a:rPr lang="en-US" sz="1400" b="1" dirty="0">
                <a:solidFill>
                  <a:schemeClr val="bg1"/>
                </a:solidFill>
              </a:rPr>
              <a:t>Events</a:t>
            </a:r>
          </a:p>
          <a:p>
            <a:pPr marL="174610" indent="-174610">
              <a:buFont typeface="Arial" panose="020B0604020202020204" pitchFamily="34" charset="0"/>
              <a:buChar char="•"/>
            </a:pPr>
            <a:r>
              <a:rPr lang="en-US" sz="1400" dirty="0">
                <a:solidFill>
                  <a:schemeClr val="bg1"/>
                </a:solidFill>
              </a:rPr>
              <a:t>From Science to Startup</a:t>
            </a:r>
          </a:p>
          <a:p>
            <a:pPr marL="174610" indent="-174610">
              <a:buFont typeface="Arial" panose="020B0604020202020204" pitchFamily="34" charset="0"/>
              <a:buChar char="•"/>
            </a:pPr>
            <a:r>
              <a:rPr lang="en-US" sz="1400" dirty="0">
                <a:solidFill>
                  <a:schemeClr val="bg1"/>
                </a:solidFill>
              </a:rPr>
              <a:t>Startup Speed Dating </a:t>
            </a:r>
          </a:p>
          <a:p>
            <a:pPr marL="174610" indent="-174610">
              <a:buFont typeface="Arial" panose="020B0604020202020204" pitchFamily="34" charset="0"/>
              <a:buChar char="•"/>
            </a:pPr>
            <a:r>
              <a:rPr lang="en-US" sz="1400" dirty="0">
                <a:solidFill>
                  <a:schemeClr val="bg1"/>
                </a:solidFill>
                <a:sym typeface="Arial"/>
              </a:rPr>
              <a:t>F*</a:t>
            </a:r>
            <a:r>
              <a:rPr lang="en-US" sz="1400" dirty="0" err="1">
                <a:solidFill>
                  <a:schemeClr val="bg1"/>
                </a:solidFill>
                <a:sym typeface="Arial"/>
              </a:rPr>
              <a:t>ckUp</a:t>
            </a:r>
            <a:r>
              <a:rPr lang="en-US" sz="1400" dirty="0">
                <a:solidFill>
                  <a:schemeClr val="bg1"/>
                </a:solidFill>
                <a:sym typeface="Arial"/>
              </a:rPr>
              <a:t> Night</a:t>
            </a:r>
          </a:p>
          <a:p>
            <a:pPr marL="174610" indent="-174610">
              <a:buFont typeface="Arial" panose="020B0604020202020204" pitchFamily="34" charset="0"/>
              <a:buChar char="•"/>
            </a:pPr>
            <a:r>
              <a:rPr lang="en-US" sz="1400" dirty="0">
                <a:solidFill>
                  <a:schemeClr val="bg1"/>
                </a:solidFill>
                <a:sym typeface="Arial"/>
              </a:rPr>
              <a:t>ETH EC Award</a:t>
            </a:r>
          </a:p>
          <a:p>
            <a:pPr marL="174610" indent="-174610">
              <a:buFont typeface="Arial" panose="020B0604020202020204" pitchFamily="34" charset="0"/>
              <a:buChar char="•"/>
            </a:pPr>
            <a:r>
              <a:rPr lang="en-US" sz="1400" dirty="0">
                <a:solidFill>
                  <a:schemeClr val="bg1"/>
                </a:solidFill>
                <a:sym typeface="Arial"/>
              </a:rPr>
              <a:t>InCube Challenge</a:t>
            </a:r>
          </a:p>
          <a:p>
            <a:pPr marL="174610" indent="-174610">
              <a:buFont typeface="Arial" panose="020B0604020202020204" pitchFamily="34" charset="0"/>
              <a:buChar char="•"/>
            </a:pPr>
            <a:endParaRPr lang="en-US" sz="1400" dirty="0">
              <a:solidFill>
                <a:schemeClr val="bg1"/>
              </a:solidFill>
              <a:sym typeface="Arial"/>
            </a:endParaRPr>
          </a:p>
          <a:p>
            <a:pPr marL="275700" indent="-275700">
              <a:buFont typeface="Arial" panose="020B0604020202020204" pitchFamily="34" charset="0"/>
              <a:buChar char="•"/>
            </a:pPr>
            <a:endParaRPr lang="en-US" sz="1400" dirty="0">
              <a:solidFill>
                <a:schemeClr val="bg1"/>
              </a:solidFill>
            </a:endParaRPr>
          </a:p>
          <a:p>
            <a:r>
              <a:rPr lang="en-US" sz="1400" b="1" dirty="0">
                <a:solidFill>
                  <a:schemeClr val="bg1"/>
                </a:solidFill>
              </a:rPr>
              <a:t>PIONEER FELLOWSHIP</a:t>
            </a:r>
          </a:p>
          <a:p>
            <a:endParaRPr lang="en-US" sz="1400" b="1" dirty="0">
              <a:solidFill>
                <a:schemeClr val="bg1"/>
              </a:solidFill>
            </a:endParaRPr>
          </a:p>
          <a:p>
            <a:r>
              <a:rPr lang="en-US" sz="1400" b="1" dirty="0">
                <a:solidFill>
                  <a:schemeClr val="bg1"/>
                </a:solidFill>
              </a:rPr>
              <a:t>From Research to Market</a:t>
            </a:r>
          </a:p>
          <a:p>
            <a:pPr marL="174610" indent="-174610">
              <a:buFont typeface="Arial" panose="020B0604020202020204" pitchFamily="34" charset="0"/>
              <a:buChar char="•"/>
            </a:pPr>
            <a:r>
              <a:rPr lang="en-US" sz="1400" dirty="0">
                <a:solidFill>
                  <a:schemeClr val="bg1"/>
                </a:solidFill>
              </a:rPr>
              <a:t>Competitive,  Jury by VPFW</a:t>
            </a:r>
          </a:p>
          <a:p>
            <a:pPr marL="174610" indent="-174610">
              <a:buFont typeface="Arial" panose="020B0604020202020204" pitchFamily="34" charset="0"/>
              <a:buChar char="•"/>
            </a:pPr>
            <a:r>
              <a:rPr lang="en-US" sz="1400" dirty="0">
                <a:solidFill>
                  <a:schemeClr val="bg1"/>
                </a:solidFill>
              </a:rPr>
              <a:t>18 month</a:t>
            </a:r>
          </a:p>
          <a:p>
            <a:pPr marL="174610" indent="-174610">
              <a:buFont typeface="Arial" panose="020B0604020202020204" pitchFamily="34" charset="0"/>
              <a:buChar char="•"/>
            </a:pPr>
            <a:r>
              <a:rPr lang="en-US" sz="1400" dirty="0">
                <a:solidFill>
                  <a:schemeClr val="bg1"/>
                </a:solidFill>
              </a:rPr>
              <a:t>150 KCHF</a:t>
            </a:r>
          </a:p>
          <a:p>
            <a:pPr marL="174610" indent="-174610">
              <a:buFont typeface="Arial" panose="020B0604020202020204" pitchFamily="34" charset="0"/>
              <a:buChar char="•"/>
            </a:pPr>
            <a:r>
              <a:rPr lang="en-US" sz="1400" dirty="0">
                <a:solidFill>
                  <a:schemeClr val="bg1"/>
                </a:solidFill>
              </a:rPr>
              <a:t>Coaching by the ieLab</a:t>
            </a:r>
          </a:p>
          <a:p>
            <a:pPr marL="174610" indent="-174610">
              <a:buFont typeface="Arial" panose="020B0604020202020204" pitchFamily="34" charset="0"/>
              <a:buChar char="•"/>
            </a:pPr>
            <a:endParaRPr lang="en-US" sz="1400" dirty="0">
              <a:solidFill>
                <a:schemeClr val="bg1"/>
              </a:solidFill>
            </a:endParaRPr>
          </a:p>
          <a:p>
            <a:pPr marL="174610" indent="-174610">
              <a:buFont typeface="Arial" panose="020B0604020202020204" pitchFamily="34" charset="0"/>
              <a:buChar char="•"/>
            </a:pPr>
            <a:r>
              <a:rPr lang="en-US" sz="1400" dirty="0">
                <a:solidFill>
                  <a:schemeClr val="bg1"/>
                </a:solidFill>
              </a:rPr>
              <a:t>Donations by Program Partners via ETH foundation</a:t>
            </a:r>
          </a:p>
          <a:p>
            <a:pPr marL="174610" indent="-174610">
              <a:buFont typeface="Arial" panose="020B0604020202020204" pitchFamily="34" charset="0"/>
              <a:buChar char="•"/>
            </a:pPr>
            <a:endParaRPr lang="en-US" dirty="0">
              <a:solidFill>
                <a:schemeClr val="bg1"/>
              </a:solidFill>
            </a:endParaRPr>
          </a:p>
          <a:p>
            <a:r>
              <a:rPr lang="en-US" sz="1400" b="1" dirty="0">
                <a:solidFill>
                  <a:schemeClr val="bg1"/>
                </a:solidFill>
              </a:rPr>
              <a:t>Success</a:t>
            </a:r>
          </a:p>
          <a:p>
            <a:pPr marL="174610" indent="-174610">
              <a:buFont typeface="Arial" panose="020B0604020202020204" pitchFamily="34" charset="0"/>
              <a:buChar char="•"/>
            </a:pPr>
            <a:r>
              <a:rPr lang="en-US" sz="1400" dirty="0">
                <a:solidFill>
                  <a:schemeClr val="bg1"/>
                </a:solidFill>
              </a:rPr>
              <a:t>84 PF since 2010 (12 Mio CHF)</a:t>
            </a:r>
          </a:p>
          <a:p>
            <a:pPr marL="174610" indent="-174610">
              <a:buFont typeface="Arial" panose="020B0604020202020204" pitchFamily="34" charset="0"/>
              <a:buChar char="•"/>
            </a:pPr>
            <a:r>
              <a:rPr lang="en-US" sz="1400" dirty="0">
                <a:solidFill>
                  <a:schemeClr val="bg1"/>
                </a:solidFill>
              </a:rPr>
              <a:t>Projects ~ 20</a:t>
            </a:r>
          </a:p>
          <a:p>
            <a:pPr marL="174610" indent="-174610">
              <a:buFont typeface="Arial" panose="020B0604020202020204" pitchFamily="34" charset="0"/>
              <a:buChar char="•"/>
            </a:pPr>
            <a:r>
              <a:rPr lang="en-US" sz="1400" dirty="0">
                <a:solidFill>
                  <a:schemeClr val="bg1"/>
                </a:solidFill>
              </a:rPr>
              <a:t>Spin-offs founded 50  (66%)</a:t>
            </a:r>
          </a:p>
          <a:p>
            <a:endParaRPr lang="en-US" sz="1400" dirty="0">
              <a:solidFill>
                <a:schemeClr val="bg1"/>
              </a:solidFill>
            </a:endParaRPr>
          </a:p>
          <a:p>
            <a:r>
              <a:rPr lang="en-US" b="1" dirty="0">
                <a:solidFill>
                  <a:schemeClr val="bg1"/>
                </a:solidFill>
              </a:rPr>
              <a:t>INNOVATION &amp; ENTREPREUENRSHIP LAB</a:t>
            </a:r>
          </a:p>
          <a:p>
            <a:r>
              <a:rPr lang="en-US" b="1" dirty="0">
                <a:solidFill>
                  <a:srgbClr val="00B0F0"/>
                </a:solidFill>
              </a:rPr>
              <a:t>“Deep Science Incubator”</a:t>
            </a:r>
          </a:p>
          <a:p>
            <a:endParaRPr lang="en-US" b="1" dirty="0">
              <a:solidFill>
                <a:srgbClr val="00B0F0"/>
              </a:solidFill>
            </a:endParaRPr>
          </a:p>
          <a:p>
            <a:r>
              <a:rPr lang="en-US" b="1" dirty="0">
                <a:solidFill>
                  <a:srgbClr val="00B0F0"/>
                </a:solidFill>
              </a:rPr>
              <a:t>Services</a:t>
            </a:r>
          </a:p>
          <a:p>
            <a:pPr marL="174610" indent="-174610">
              <a:buFont typeface="Arial" panose="020B0604020202020204" pitchFamily="34" charset="0"/>
              <a:buChar char="•"/>
            </a:pPr>
            <a:r>
              <a:rPr lang="en-US" dirty="0">
                <a:solidFill>
                  <a:srgbClr val="00B0F0"/>
                </a:solidFill>
              </a:rPr>
              <a:t>Individual Coaching by Serial Entrepreneurs</a:t>
            </a:r>
          </a:p>
          <a:p>
            <a:pPr marL="174610" indent="-174610">
              <a:buFont typeface="Arial" panose="020B0604020202020204" pitchFamily="34" charset="0"/>
              <a:buChar char="•"/>
            </a:pPr>
            <a:r>
              <a:rPr lang="en-US" dirty="0">
                <a:solidFill>
                  <a:srgbClr val="00B0F0"/>
                </a:solidFill>
              </a:rPr>
              <a:t>Stage Gate Process</a:t>
            </a:r>
          </a:p>
          <a:p>
            <a:pPr marL="174610" indent="-174610">
              <a:buFont typeface="Arial" panose="020B0604020202020204" pitchFamily="34" charset="0"/>
              <a:buChar char="•"/>
            </a:pPr>
            <a:r>
              <a:rPr lang="en-US" dirty="0">
                <a:solidFill>
                  <a:srgbClr val="00B0F0"/>
                </a:solidFill>
              </a:rPr>
              <a:t>Trainings</a:t>
            </a:r>
          </a:p>
          <a:p>
            <a:pPr marL="174610" indent="-174610">
              <a:buFont typeface="Arial" panose="020B0604020202020204" pitchFamily="34" charset="0"/>
              <a:buChar char="•"/>
            </a:pPr>
            <a:r>
              <a:rPr lang="en-US" dirty="0">
                <a:solidFill>
                  <a:srgbClr val="00B0F0"/>
                </a:solidFill>
              </a:rPr>
              <a:t>Events </a:t>
            </a:r>
          </a:p>
          <a:p>
            <a:pPr marL="174610" indent="-174610">
              <a:buFont typeface="Arial" panose="020B0604020202020204" pitchFamily="34" charset="0"/>
              <a:buChar char="•"/>
            </a:pPr>
            <a:r>
              <a:rPr lang="en-US" dirty="0">
                <a:solidFill>
                  <a:srgbClr val="00B0F0"/>
                </a:solidFill>
              </a:rPr>
              <a:t>Networking</a:t>
            </a:r>
          </a:p>
          <a:p>
            <a:pPr marL="174610" indent="-174610">
              <a:buFont typeface="Arial" panose="020B0604020202020204" pitchFamily="34" charset="0"/>
              <a:buChar char="•"/>
            </a:pPr>
            <a:endParaRPr lang="en-US" dirty="0">
              <a:solidFill>
                <a:srgbClr val="00B0F0"/>
              </a:solidFill>
            </a:endParaRPr>
          </a:p>
          <a:p>
            <a:r>
              <a:rPr lang="en-US" b="1" dirty="0">
                <a:solidFill>
                  <a:srgbClr val="00B0F0"/>
                </a:solidFill>
              </a:rPr>
              <a:t>Infrastructure - </a:t>
            </a:r>
            <a:r>
              <a:rPr lang="en-US" dirty="0">
                <a:solidFill>
                  <a:srgbClr val="00B0F0"/>
                </a:solidFill>
              </a:rPr>
              <a:t>2 locations</a:t>
            </a:r>
          </a:p>
          <a:p>
            <a:pPr marL="174610" indent="-174610">
              <a:buFont typeface="Arial" panose="020B0604020202020204" pitchFamily="34" charset="0"/>
              <a:buChar char="•"/>
            </a:pPr>
            <a:r>
              <a:rPr lang="en-US" dirty="0">
                <a:solidFill>
                  <a:srgbClr val="00B0F0"/>
                </a:solidFill>
              </a:rPr>
              <a:t>Co-Working Spaces (48)</a:t>
            </a:r>
          </a:p>
          <a:p>
            <a:pPr marL="174610" indent="-174610">
              <a:buFont typeface="Arial" panose="020B0604020202020204" pitchFamily="34" charset="0"/>
              <a:buChar char="•"/>
            </a:pPr>
            <a:r>
              <a:rPr lang="en-US" dirty="0">
                <a:solidFill>
                  <a:srgbClr val="00B0F0"/>
                </a:solidFill>
              </a:rPr>
              <a:t>BioSafety Lab (42)</a:t>
            </a:r>
          </a:p>
          <a:p>
            <a:pPr marL="174610" indent="-174610">
              <a:buFont typeface="Arial" panose="020B0604020202020204" pitchFamily="34" charset="0"/>
              <a:buChar char="•"/>
            </a:pPr>
            <a:r>
              <a:rPr lang="en-US" dirty="0">
                <a:solidFill>
                  <a:srgbClr val="00B0F0"/>
                </a:solidFill>
              </a:rPr>
              <a:t>Prototype Room</a:t>
            </a:r>
          </a:p>
          <a:p>
            <a:pPr marL="174610" indent="-174610">
              <a:buFont typeface="Arial" panose="020B0604020202020204" pitchFamily="34" charset="0"/>
              <a:buChar char="•"/>
            </a:pPr>
            <a:r>
              <a:rPr lang="en-US" dirty="0">
                <a:solidFill>
                  <a:srgbClr val="00B0F0"/>
                </a:solidFill>
              </a:rPr>
              <a:t>Network Room</a:t>
            </a:r>
          </a:p>
          <a:p>
            <a:pPr marL="174610" indent="-174610">
              <a:buFont typeface="Arial" panose="020B0604020202020204" pitchFamily="34" charset="0"/>
              <a:buChar char="•"/>
            </a:pPr>
            <a:r>
              <a:rPr lang="en-US" dirty="0">
                <a:solidFill>
                  <a:srgbClr val="00B0F0"/>
                </a:solidFill>
              </a:rPr>
              <a:t>Brainstorm Room</a:t>
            </a:r>
          </a:p>
          <a:p>
            <a:pPr marL="174610" indent="-174610">
              <a:buFont typeface="Arial" panose="020B0604020202020204" pitchFamily="34" charset="0"/>
              <a:buChar char="•"/>
            </a:pPr>
            <a:r>
              <a:rPr lang="en-US" dirty="0">
                <a:solidFill>
                  <a:srgbClr val="00B0F0"/>
                </a:solidFill>
              </a:rPr>
              <a:t>Seminar / Meeting Rooms</a:t>
            </a:r>
          </a:p>
          <a:p>
            <a:pPr marL="174610" indent="-174610">
              <a:buFont typeface="Arial" panose="020B0604020202020204" pitchFamily="34" charset="0"/>
              <a:buChar char="•"/>
            </a:pPr>
            <a:r>
              <a:rPr lang="en-US" dirty="0">
                <a:solidFill>
                  <a:srgbClr val="00B0F0"/>
                </a:solidFill>
              </a:rPr>
              <a:t>Event Room</a:t>
            </a:r>
          </a:p>
          <a:p>
            <a:pPr marL="174610" indent="-174610">
              <a:buFont typeface="Arial" panose="020B0604020202020204" pitchFamily="34" charset="0"/>
              <a:buChar char="•"/>
            </a:pPr>
            <a:endParaRPr lang="en-US" dirty="0">
              <a:solidFill>
                <a:srgbClr val="00B0F0"/>
              </a:solidFill>
            </a:endParaRPr>
          </a:p>
          <a:p>
            <a:pPr defTabSz="882240"/>
            <a:r>
              <a:rPr lang="en-US" b="1" dirty="0"/>
              <a:t>WYSS ZURICH</a:t>
            </a:r>
          </a:p>
          <a:p>
            <a:pPr defTabSz="882240"/>
            <a:r>
              <a:rPr lang="en-US" b="1" dirty="0"/>
              <a:t>“Robotics &amp; Translational Medicine”</a:t>
            </a:r>
          </a:p>
          <a:p>
            <a:pPr defTabSz="882240"/>
            <a:endParaRPr lang="en-US" b="1" dirty="0"/>
          </a:p>
          <a:p>
            <a:r>
              <a:rPr lang="en-US" b="1" dirty="0"/>
              <a:t>Translating Science to Life</a:t>
            </a:r>
          </a:p>
          <a:p>
            <a:pPr marL="174610" indent="-174610">
              <a:buFont typeface="Arial" panose="020B0604020202020204" pitchFamily="34" charset="0"/>
              <a:buChar char="•"/>
            </a:pPr>
            <a:r>
              <a:rPr lang="en-US" dirty="0"/>
              <a:t>USD 120 million donation by </a:t>
            </a:r>
            <a:r>
              <a:rPr lang="en-US" dirty="0" err="1"/>
              <a:t>Hansjörg</a:t>
            </a:r>
            <a:r>
              <a:rPr lang="en-US" dirty="0"/>
              <a:t> Wyss in 2014</a:t>
            </a:r>
          </a:p>
          <a:p>
            <a:pPr marL="174610" indent="-174610">
              <a:buFont typeface="Arial" panose="020B0604020202020204" pitchFamily="34" charset="0"/>
              <a:buChar char="•"/>
            </a:pPr>
            <a:r>
              <a:rPr lang="en-US" dirty="0"/>
              <a:t>ETHZ and UZH</a:t>
            </a:r>
          </a:p>
          <a:p>
            <a:pPr marL="174610" indent="-174610">
              <a:buFont typeface="Arial" panose="020B0604020202020204" pitchFamily="34" charset="0"/>
              <a:buChar char="•"/>
            </a:pPr>
            <a:endParaRPr lang="en-US" dirty="0"/>
          </a:p>
          <a:p>
            <a:r>
              <a:rPr lang="en-US" b="1" dirty="0"/>
              <a:t>Incubation</a:t>
            </a:r>
          </a:p>
          <a:p>
            <a:pPr marL="174610" indent="-174610">
              <a:buFont typeface="Arial" panose="020B0604020202020204" pitchFamily="34" charset="0"/>
              <a:buChar char="•"/>
            </a:pPr>
            <a:r>
              <a:rPr lang="en-US" dirty="0"/>
              <a:t>Robotics</a:t>
            </a:r>
          </a:p>
          <a:p>
            <a:pPr marL="174610" indent="-174610">
              <a:buFont typeface="Arial" panose="020B0604020202020204" pitchFamily="34" charset="0"/>
              <a:buChar char="•"/>
            </a:pPr>
            <a:r>
              <a:rPr lang="en-US" dirty="0"/>
              <a:t>Regenerative Medicine</a:t>
            </a:r>
          </a:p>
          <a:p>
            <a:pPr marL="174610" indent="-174610">
              <a:buFont typeface="Arial" panose="020B0604020202020204" pitchFamily="34" charset="0"/>
              <a:buChar char="•"/>
            </a:pPr>
            <a:endParaRPr lang="en-US" dirty="0">
              <a:solidFill>
                <a:srgbClr val="00B0F0"/>
              </a:solidFill>
            </a:endParaRPr>
          </a:p>
          <a:p>
            <a:r>
              <a:rPr lang="en-US" b="1" dirty="0"/>
              <a:t>ESA Business Incubation Center CH</a:t>
            </a:r>
          </a:p>
          <a:p>
            <a:pPr marL="174610" indent="-174610">
              <a:buFont typeface="Arial" panose="020B0604020202020204" pitchFamily="34" charset="0"/>
              <a:buChar char="•"/>
            </a:pPr>
            <a:r>
              <a:rPr lang="en-US" dirty="0"/>
              <a:t>Space related technologies</a:t>
            </a:r>
          </a:p>
          <a:p>
            <a:pPr marL="174610" indent="-174610">
              <a:buFont typeface="Arial" panose="020B0604020202020204" pitchFamily="34" charset="0"/>
              <a:buChar char="•"/>
            </a:pPr>
            <a:r>
              <a:rPr lang="en-US" dirty="0"/>
              <a:t>Managed by ETH (est. 2016)</a:t>
            </a:r>
          </a:p>
          <a:p>
            <a:pPr marL="174610" indent="-174610">
              <a:buFont typeface="Arial" panose="020B0604020202020204" pitchFamily="34" charset="0"/>
              <a:buChar char="•"/>
            </a:pPr>
            <a:r>
              <a:rPr lang="en-US" dirty="0"/>
              <a:t>10 start-ups p.a. in CH</a:t>
            </a:r>
          </a:p>
          <a:p>
            <a:pPr marL="174610" indent="-174610">
              <a:buFont typeface="Arial" panose="020B0604020202020204" pitchFamily="34" charset="0"/>
              <a:buChar char="•"/>
            </a:pPr>
            <a:r>
              <a:rPr lang="en-US" dirty="0"/>
              <a:t>Incentive Phase 50 k€</a:t>
            </a:r>
            <a:br>
              <a:rPr lang="en-US" dirty="0"/>
            </a:br>
            <a:r>
              <a:rPr lang="en-US" dirty="0"/>
              <a:t>Booster Phase: &gt; 450 k€</a:t>
            </a:r>
          </a:p>
          <a:p>
            <a:pPr marL="174610" indent="-174610">
              <a:buFont typeface="Arial" panose="020B0604020202020204" pitchFamily="34" charset="0"/>
              <a:buChar char="•"/>
            </a:pPr>
            <a:r>
              <a:rPr lang="en-US" dirty="0"/>
              <a:t>Business &amp; technical support</a:t>
            </a:r>
          </a:p>
          <a:p>
            <a:endParaRPr lang="en-US" dirty="0">
              <a:solidFill>
                <a:srgbClr val="00B0F0"/>
              </a:solidFill>
            </a:endParaRPr>
          </a:p>
          <a:p>
            <a:r>
              <a:rPr lang="en-US" b="1" dirty="0">
                <a:solidFill>
                  <a:srgbClr val="0070C0"/>
                </a:solidFill>
              </a:rPr>
              <a:t>ETH Alumni - fit for </a:t>
            </a:r>
            <a:br>
              <a:rPr lang="en-US" b="1" dirty="0">
                <a:solidFill>
                  <a:srgbClr val="0070C0"/>
                </a:solidFill>
              </a:rPr>
            </a:br>
            <a:r>
              <a:rPr lang="en-US" b="1" dirty="0">
                <a:solidFill>
                  <a:srgbClr val="0070C0"/>
                </a:solidFill>
              </a:rPr>
              <a:t>Academia &amp; Industry</a:t>
            </a:r>
          </a:p>
          <a:p>
            <a:pPr marL="174610" indent="-174610">
              <a:buFont typeface="Arial" panose="020B0604020202020204" pitchFamily="34" charset="0"/>
              <a:buChar char="•"/>
            </a:pPr>
            <a:r>
              <a:rPr lang="en-US" dirty="0">
                <a:solidFill>
                  <a:srgbClr val="0070C0"/>
                </a:solidFill>
              </a:rPr>
              <a:t>Critical Thinking</a:t>
            </a:r>
          </a:p>
          <a:p>
            <a:pPr marL="174610" indent="-174610">
              <a:buFont typeface="Arial" panose="020B0604020202020204" pitchFamily="34" charset="0"/>
              <a:buChar char="•"/>
            </a:pPr>
            <a:r>
              <a:rPr lang="en-US" dirty="0">
                <a:solidFill>
                  <a:srgbClr val="0070C0"/>
                </a:solidFill>
              </a:rPr>
              <a:t>Problem Solving</a:t>
            </a:r>
            <a:br>
              <a:rPr lang="en-US" dirty="0">
                <a:solidFill>
                  <a:srgbClr val="0070C0"/>
                </a:solidFill>
              </a:rPr>
            </a:br>
            <a:r>
              <a:rPr lang="en-US" dirty="0">
                <a:solidFill>
                  <a:srgbClr val="0070C0"/>
                </a:solidFill>
              </a:rPr>
              <a:t>Lean, Agile, Design Thinking</a:t>
            </a:r>
          </a:p>
          <a:p>
            <a:pPr marL="174610" indent="-174610">
              <a:buFont typeface="Arial" panose="020B0604020202020204" pitchFamily="34" charset="0"/>
              <a:buChar char="•"/>
            </a:pPr>
            <a:r>
              <a:rPr lang="en-US" dirty="0">
                <a:solidFill>
                  <a:srgbClr val="0070C0"/>
                </a:solidFill>
              </a:rPr>
              <a:t>Interdisciplinary</a:t>
            </a:r>
          </a:p>
          <a:p>
            <a:pPr marL="174610" indent="-174610">
              <a:buFont typeface="Arial" panose="020B0604020202020204" pitchFamily="34" charset="0"/>
              <a:buChar char="•"/>
            </a:pPr>
            <a:r>
              <a:rPr lang="en-US" dirty="0">
                <a:solidFill>
                  <a:srgbClr val="0070C0"/>
                </a:solidFill>
              </a:rPr>
              <a:t>Creative</a:t>
            </a:r>
          </a:p>
          <a:p>
            <a:pPr marL="174610" indent="-174610">
              <a:buFont typeface="Arial" panose="020B0604020202020204" pitchFamily="34" charset="0"/>
              <a:buChar char="•"/>
            </a:pPr>
            <a:r>
              <a:rPr lang="en-US" dirty="0">
                <a:solidFill>
                  <a:srgbClr val="0070C0"/>
                </a:solidFill>
              </a:rPr>
              <a:t>Team player</a:t>
            </a:r>
          </a:p>
          <a:p>
            <a:pPr marL="174610" indent="-174610">
              <a:buFont typeface="Arial" panose="020B0604020202020204" pitchFamily="34" charset="0"/>
              <a:buChar char="•"/>
            </a:pPr>
            <a:r>
              <a:rPr lang="en-US" dirty="0">
                <a:solidFill>
                  <a:srgbClr val="0070C0"/>
                </a:solidFill>
              </a:rPr>
              <a:t>Entrepreneurial, Biz Model</a:t>
            </a:r>
          </a:p>
          <a:p>
            <a:endParaRPr lang="en-US" dirty="0">
              <a:solidFill>
                <a:srgbClr val="0070C0"/>
              </a:solidFill>
            </a:endParaRPr>
          </a:p>
          <a:p>
            <a:r>
              <a:rPr lang="en-US" b="1" dirty="0">
                <a:solidFill>
                  <a:schemeClr val="bg1"/>
                </a:solidFill>
              </a:rPr>
              <a:t>ETH spin-off Success Stories</a:t>
            </a:r>
          </a:p>
          <a:p>
            <a:pPr marL="174610" indent="-174610">
              <a:buFont typeface="Arial" panose="020B0604020202020204" pitchFamily="34" charset="0"/>
              <a:buChar char="•"/>
            </a:pPr>
            <a:r>
              <a:rPr lang="en-US" dirty="0">
                <a:solidFill>
                  <a:schemeClr val="bg1"/>
                </a:solidFill>
              </a:rPr>
              <a:t>400 spin-offs (since 1996)</a:t>
            </a:r>
          </a:p>
          <a:p>
            <a:pPr marL="174610" indent="-174610">
              <a:buFont typeface="Arial" panose="020B0604020202020204" pitchFamily="34" charset="0"/>
              <a:buChar char="•"/>
            </a:pPr>
            <a:r>
              <a:rPr lang="en-US" dirty="0">
                <a:solidFill>
                  <a:schemeClr val="bg1"/>
                </a:solidFill>
              </a:rPr>
              <a:t>ca. 25 spin-offs p.a.</a:t>
            </a:r>
          </a:p>
          <a:p>
            <a:pPr marL="174610" indent="-174610">
              <a:buFont typeface="Arial" panose="020B0604020202020204" pitchFamily="34" charset="0"/>
              <a:buChar char="•"/>
            </a:pPr>
            <a:r>
              <a:rPr lang="en-US" dirty="0">
                <a:solidFill>
                  <a:schemeClr val="bg1"/>
                </a:solidFill>
              </a:rPr>
              <a:t>5 years survival 92%</a:t>
            </a:r>
          </a:p>
          <a:p>
            <a:pPr marL="174610" indent="-174610">
              <a:buFont typeface="Arial" panose="020B0604020202020204" pitchFamily="34" charset="0"/>
              <a:buChar char="•"/>
            </a:pPr>
            <a:r>
              <a:rPr lang="en-US" dirty="0">
                <a:solidFill>
                  <a:schemeClr val="bg1"/>
                </a:solidFill>
              </a:rPr>
              <a:t>&gt; 2b CHF since 2002</a:t>
            </a:r>
            <a:br>
              <a:rPr lang="en-US" dirty="0">
                <a:solidFill>
                  <a:schemeClr val="bg1"/>
                </a:solidFill>
              </a:rPr>
            </a:br>
            <a:r>
              <a:rPr lang="en-US" dirty="0">
                <a:solidFill>
                  <a:schemeClr val="bg1"/>
                </a:solidFill>
              </a:rPr>
              <a:t>IPO and acquisitions</a:t>
            </a:r>
          </a:p>
        </p:txBody>
      </p:sp>
      <p:sp>
        <p:nvSpPr>
          <p:cNvPr id="4" name="Slide Number Placeholder 3"/>
          <p:cNvSpPr>
            <a:spLocks noGrp="1"/>
          </p:cNvSpPr>
          <p:nvPr>
            <p:ph type="sldNum" sz="quarter" idx="10"/>
          </p:nvPr>
        </p:nvSpPr>
        <p:spPr/>
        <p:txBody>
          <a:bodyPr/>
          <a:lstStyle/>
          <a:p>
            <a:fld id="{A51C0C35-A9A2-4EFD-9BAF-1E52E29E03D1}" type="slidenum">
              <a:rPr lang="de-CH" smtClean="0"/>
              <a:pPr/>
              <a:t>7</a:t>
            </a:fld>
            <a:endParaRPr lang="de-CH" dirty="0"/>
          </a:p>
        </p:txBody>
      </p:sp>
    </p:spTree>
    <p:extLst>
      <p:ext uri="{BB962C8B-B14F-4D97-AF65-F5344CB8AC3E}">
        <p14:creationId xmlns:p14="http://schemas.microsoft.com/office/powerpoint/2010/main" val="3935854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8</a:t>
            </a:fld>
            <a:endParaRPr lang="de-CH" dirty="0"/>
          </a:p>
        </p:txBody>
      </p:sp>
    </p:spTree>
    <p:extLst>
      <p:ext uri="{BB962C8B-B14F-4D97-AF65-F5344CB8AC3E}">
        <p14:creationId xmlns:p14="http://schemas.microsoft.com/office/powerpoint/2010/main" val="419446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Goals</a:t>
            </a:r>
            <a:r>
              <a:rPr lang="en-US" baseline="0" dirty="0"/>
              <a:t> for </a:t>
            </a:r>
            <a:r>
              <a:rPr lang="en-US" dirty="0"/>
              <a:t>ETH spin off:  to create better, larger more valuable and more sustainable businesses …</a:t>
            </a:r>
          </a:p>
          <a:p>
            <a:endParaRPr lang="en-US" dirty="0"/>
          </a:p>
          <a:p>
            <a:r>
              <a:rPr lang="en-US" dirty="0"/>
              <a:t>How did we find out how to achieve these goals? We asked already successful ETH entrepreneurs the following question: “What …….”</a:t>
            </a:r>
          </a:p>
          <a:p>
            <a:endParaRPr lang="de-CH" dirty="0"/>
          </a:p>
          <a:p>
            <a:pPr defTabSz="851272">
              <a:defRPr/>
            </a:pPr>
            <a:r>
              <a:rPr lang="de-CH" b="1" dirty="0"/>
              <a:t>Q: </a:t>
            </a:r>
            <a:r>
              <a:rPr lang="de-CH" b="1" dirty="0" err="1"/>
              <a:t>Any</a:t>
            </a:r>
            <a:r>
              <a:rPr lang="de-CH" b="1" dirty="0"/>
              <a:t> </a:t>
            </a:r>
            <a:r>
              <a:rPr lang="de-CH" b="1" dirty="0" err="1"/>
              <a:t>idea</a:t>
            </a:r>
            <a:r>
              <a:rPr lang="de-CH" b="1" dirty="0"/>
              <a:t> </a:t>
            </a:r>
            <a:r>
              <a:rPr lang="de-CH" b="1" dirty="0" err="1"/>
              <a:t>what</a:t>
            </a:r>
            <a:r>
              <a:rPr lang="de-CH" b="1" dirty="0"/>
              <a:t> </a:t>
            </a:r>
            <a:r>
              <a:rPr lang="de-CH" b="1" dirty="0" err="1"/>
              <a:t>their</a:t>
            </a:r>
            <a:r>
              <a:rPr lang="de-CH" b="1" dirty="0"/>
              <a:t> </a:t>
            </a:r>
            <a:r>
              <a:rPr lang="de-CH" b="1" dirty="0" err="1"/>
              <a:t>answers</a:t>
            </a:r>
            <a:r>
              <a:rPr lang="de-CH" b="1" baseline="0" dirty="0"/>
              <a:t> </a:t>
            </a:r>
            <a:r>
              <a:rPr lang="de-CH" b="1" baseline="0" dirty="0" err="1"/>
              <a:t>were</a:t>
            </a:r>
            <a:r>
              <a:rPr lang="de-CH" b="1" dirty="0"/>
              <a:t>?</a:t>
            </a:r>
            <a:endParaRPr lang="en-US" b="1" dirty="0"/>
          </a:p>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9</a:t>
            </a:fld>
            <a:endParaRPr lang="de-CH" dirty="0"/>
          </a:p>
        </p:txBody>
      </p:sp>
    </p:spTree>
    <p:extLst>
      <p:ext uri="{BB962C8B-B14F-4D97-AF65-F5344CB8AC3E}">
        <p14:creationId xmlns:p14="http://schemas.microsoft.com/office/powerpoint/2010/main" val="1369668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these are the answer we received:</a:t>
            </a:r>
          </a:p>
          <a:p>
            <a:endParaRPr lang="en-US" dirty="0"/>
          </a:p>
          <a:p>
            <a:r>
              <a:rPr lang="en-US" dirty="0"/>
              <a:t>Seed Capital – early stage capital when to advance the technology when no investor would </a:t>
            </a:r>
            <a:r>
              <a:rPr lang="en-US" b="1" dirty="0"/>
              <a:t>dare (risk)</a:t>
            </a:r>
            <a:r>
              <a:rPr lang="en-US" b="1" baseline="0" dirty="0"/>
              <a:t> </a:t>
            </a:r>
            <a:r>
              <a:rPr lang="en-US" baseline="0" dirty="0"/>
              <a:t>to invest to bridge the gap from scientific results to early stage start-up</a:t>
            </a:r>
            <a:endParaRPr lang="en-US" dirty="0"/>
          </a:p>
          <a:p>
            <a:endParaRPr lang="en-US" dirty="0"/>
          </a:p>
          <a:p>
            <a:r>
              <a:rPr lang="en-US" dirty="0"/>
              <a:t>Second, they wanted a </a:t>
            </a:r>
            <a:r>
              <a:rPr lang="en-US" b="1" dirty="0"/>
              <a:t>peer home</a:t>
            </a:r>
            <a:r>
              <a:rPr lang="en-US" dirty="0"/>
              <a:t>, a biotope for …. They wanted peer support but also peer pressure. In an open work environment they would be part of other pioneer fellows attempting to get their company off the ground. </a:t>
            </a:r>
          </a:p>
          <a:p>
            <a:r>
              <a:rPr lang="en-US" dirty="0"/>
              <a:t>If they see other pioneer fellows struggle, they would know they are not alone and they would not give up. If they would see their peer pioneer fellows to be successful they would be more motivated to be also successfully. </a:t>
            </a:r>
          </a:p>
          <a:p>
            <a:endParaRPr lang="en-US" dirty="0"/>
          </a:p>
          <a:p>
            <a:r>
              <a:rPr lang="en-US" dirty="0"/>
              <a:t>Third, they wished supervision by experience and successful entrepreneurs with a similar background.  They wished for compelling role models.</a:t>
            </a:r>
          </a:p>
          <a:p>
            <a:endParaRPr lang="en-US" dirty="0"/>
          </a:p>
          <a:p>
            <a:r>
              <a:rPr lang="en-US" dirty="0"/>
              <a:t>Forth: Network: Third, they wished low-threshold access to all </a:t>
            </a:r>
            <a:r>
              <a:rPr lang="en-US" b="1" dirty="0"/>
              <a:t>ETH network </a:t>
            </a:r>
            <a:r>
              <a:rPr lang="en-US" dirty="0"/>
              <a:t>and the Swiss Start-up Scene, in particular ETH-Transfer, and to the complete ETH network. </a:t>
            </a:r>
            <a:r>
              <a:rPr lang="en-US" b="1" dirty="0"/>
              <a:t>Contact to 300+ entrepreneurs</a:t>
            </a:r>
            <a:r>
              <a:rPr lang="en-US" dirty="0"/>
              <a:t>.</a:t>
            </a:r>
            <a:r>
              <a:rPr lang="en-US" baseline="0" dirty="0"/>
              <a:t> </a:t>
            </a:r>
            <a:r>
              <a:rPr lang="en-US" dirty="0"/>
              <a:t>What do you think would happen if a student contact a CEO of an successful company or call up a </a:t>
            </a:r>
            <a:r>
              <a:rPr lang="en-US" b="1" dirty="0"/>
              <a:t>professor</a:t>
            </a:r>
            <a:r>
              <a:rPr lang="en-US" dirty="0"/>
              <a:t> at ETH. Probably not much. However if I or xxx contacts a CEO we do not get rejected and we can establish the contact. Our ETH </a:t>
            </a:r>
            <a:r>
              <a:rPr lang="en-US" dirty="0" err="1"/>
              <a:t>ieLab</a:t>
            </a:r>
            <a:r>
              <a:rPr lang="en-US" dirty="0"/>
              <a:t> team</a:t>
            </a:r>
            <a:r>
              <a:rPr lang="en-US" baseline="0" dirty="0"/>
              <a:t> which consist of successful entrepreneurs who have also had assignments and vast experience internationally, mostly the USA, and external coaches enable us to provide the contact with almost anyone in the world who could be relevant to our ETH spin-offs and Pioneer Fellows </a:t>
            </a:r>
            <a:endParaRPr lang="en-US" dirty="0"/>
          </a:p>
          <a:p>
            <a:endParaRPr lang="en-US" dirty="0"/>
          </a:p>
          <a:p>
            <a:r>
              <a:rPr lang="en-US" b="1" dirty="0"/>
              <a:t>Beekeeper </a:t>
            </a:r>
            <a:r>
              <a:rPr lang="en-US" b="0" dirty="0"/>
              <a:t>Online platform</a:t>
            </a:r>
          </a:p>
          <a:p>
            <a:endParaRPr lang="en-US" dirty="0"/>
          </a:p>
          <a:p>
            <a:r>
              <a:rPr lang="en-US" dirty="0"/>
              <a:t>So, what is the concrete offering of ETH to young entrepreneurs?</a:t>
            </a:r>
          </a:p>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10</a:t>
            </a:fld>
            <a:endParaRPr lang="de-CH" dirty="0"/>
          </a:p>
        </p:txBody>
      </p:sp>
    </p:spTree>
    <p:extLst>
      <p:ext uri="{BB962C8B-B14F-4D97-AF65-F5344CB8AC3E}">
        <p14:creationId xmlns:p14="http://schemas.microsoft.com/office/powerpoint/2010/main" val="3348717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Goals</a:t>
            </a:r>
            <a:r>
              <a:rPr lang="en-US" baseline="0" dirty="0"/>
              <a:t> for </a:t>
            </a:r>
            <a:r>
              <a:rPr lang="en-US" dirty="0"/>
              <a:t>ETH spin off:  to create better, larger more valuable and more sustainable businesses …</a:t>
            </a:r>
          </a:p>
          <a:p>
            <a:endParaRPr lang="en-US" dirty="0"/>
          </a:p>
          <a:p>
            <a:r>
              <a:rPr lang="en-US" dirty="0"/>
              <a:t>How did we find out how to achieve these goals? We asked already successful ETH entrepreneurs the following question: “What …….”</a:t>
            </a:r>
          </a:p>
          <a:p>
            <a:endParaRPr lang="de-CH" dirty="0"/>
          </a:p>
          <a:p>
            <a:pPr defTabSz="851272">
              <a:defRPr/>
            </a:pPr>
            <a:r>
              <a:rPr lang="de-CH" b="1" dirty="0"/>
              <a:t>Q: </a:t>
            </a:r>
            <a:r>
              <a:rPr lang="de-CH" b="1" dirty="0" err="1"/>
              <a:t>Any</a:t>
            </a:r>
            <a:r>
              <a:rPr lang="de-CH" b="1" dirty="0"/>
              <a:t> </a:t>
            </a:r>
            <a:r>
              <a:rPr lang="de-CH" b="1" dirty="0" err="1"/>
              <a:t>idea</a:t>
            </a:r>
            <a:r>
              <a:rPr lang="de-CH" b="1" dirty="0"/>
              <a:t> </a:t>
            </a:r>
            <a:r>
              <a:rPr lang="de-CH" b="1" dirty="0" err="1"/>
              <a:t>what</a:t>
            </a:r>
            <a:r>
              <a:rPr lang="de-CH" b="1" dirty="0"/>
              <a:t> </a:t>
            </a:r>
            <a:r>
              <a:rPr lang="de-CH" b="1" dirty="0" err="1"/>
              <a:t>their</a:t>
            </a:r>
            <a:r>
              <a:rPr lang="de-CH" b="1" dirty="0"/>
              <a:t> </a:t>
            </a:r>
            <a:r>
              <a:rPr lang="de-CH" b="1" dirty="0" err="1"/>
              <a:t>answers</a:t>
            </a:r>
            <a:r>
              <a:rPr lang="de-CH" b="1" baseline="0" dirty="0"/>
              <a:t> </a:t>
            </a:r>
            <a:r>
              <a:rPr lang="de-CH" b="1" baseline="0" dirty="0" err="1"/>
              <a:t>were</a:t>
            </a:r>
            <a:r>
              <a:rPr lang="de-CH" b="1" dirty="0"/>
              <a:t>?</a:t>
            </a:r>
            <a:endParaRPr lang="en-US" b="1" dirty="0"/>
          </a:p>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11</a:t>
            </a:fld>
            <a:endParaRPr lang="de-CH" dirty="0"/>
          </a:p>
        </p:txBody>
      </p:sp>
    </p:spTree>
    <p:extLst>
      <p:ext uri="{BB962C8B-B14F-4D97-AF65-F5344CB8AC3E}">
        <p14:creationId xmlns:p14="http://schemas.microsoft.com/office/powerpoint/2010/main" val="1080923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these are the answer we received:</a:t>
            </a:r>
          </a:p>
          <a:p>
            <a:endParaRPr lang="en-US" dirty="0"/>
          </a:p>
          <a:p>
            <a:r>
              <a:rPr lang="en-US" dirty="0"/>
              <a:t>Seed Capital – early stage capital when to advance the technology when no investor would </a:t>
            </a:r>
            <a:r>
              <a:rPr lang="en-US" b="1" dirty="0"/>
              <a:t>dare (risk)</a:t>
            </a:r>
            <a:r>
              <a:rPr lang="en-US" b="1" baseline="0" dirty="0"/>
              <a:t> </a:t>
            </a:r>
            <a:r>
              <a:rPr lang="en-US" baseline="0" dirty="0"/>
              <a:t>to invest to bridge the gap from scientific results to early stage start-up</a:t>
            </a:r>
            <a:endParaRPr lang="en-US" dirty="0"/>
          </a:p>
          <a:p>
            <a:endParaRPr lang="en-US" dirty="0"/>
          </a:p>
          <a:p>
            <a:r>
              <a:rPr lang="en-US" dirty="0"/>
              <a:t>Second, they wanted a </a:t>
            </a:r>
            <a:r>
              <a:rPr lang="en-US" b="1" dirty="0"/>
              <a:t>peer home</a:t>
            </a:r>
            <a:r>
              <a:rPr lang="en-US" dirty="0"/>
              <a:t>, a biotope for …. They wanted peer support but also peer pressure. In an open work environment they would be part of other pioneer fellows attempting to get their company off the ground. </a:t>
            </a:r>
          </a:p>
          <a:p>
            <a:r>
              <a:rPr lang="en-US" dirty="0"/>
              <a:t>If they see other pioneer fellows struggle, they would know they are not alone and they would not give up. If they would see their peer pioneer fellows to be successful they would be more motivated to be also successfully. </a:t>
            </a:r>
          </a:p>
          <a:p>
            <a:endParaRPr lang="en-US" dirty="0"/>
          </a:p>
          <a:p>
            <a:r>
              <a:rPr lang="en-US" dirty="0"/>
              <a:t>Third, they wished supervision by experience and successful entrepreneurs with a similar background.  They wished for compelling role models.</a:t>
            </a:r>
          </a:p>
          <a:p>
            <a:endParaRPr lang="en-US" dirty="0"/>
          </a:p>
          <a:p>
            <a:r>
              <a:rPr lang="en-US" dirty="0"/>
              <a:t>Forth: Network: Third, they wished low-threshold access to all </a:t>
            </a:r>
            <a:r>
              <a:rPr lang="en-US" b="1" dirty="0"/>
              <a:t>ETH network </a:t>
            </a:r>
            <a:r>
              <a:rPr lang="en-US" dirty="0"/>
              <a:t>and the Swiss Start-up Scene, in particular ETH-Transfer, and to the complete ETH network. </a:t>
            </a:r>
            <a:r>
              <a:rPr lang="en-US" b="1" dirty="0"/>
              <a:t>Contact to 300+ entrepreneurs</a:t>
            </a:r>
            <a:r>
              <a:rPr lang="en-US" dirty="0"/>
              <a:t>.</a:t>
            </a:r>
            <a:r>
              <a:rPr lang="en-US" baseline="0" dirty="0"/>
              <a:t> </a:t>
            </a:r>
            <a:r>
              <a:rPr lang="en-US" dirty="0"/>
              <a:t>What do you think would happen if a student contact a CEO of an successful company or call up a </a:t>
            </a:r>
            <a:r>
              <a:rPr lang="en-US" b="1" dirty="0"/>
              <a:t>professor</a:t>
            </a:r>
            <a:r>
              <a:rPr lang="en-US" dirty="0"/>
              <a:t> at ETH. Probably not much. However if I or xxx contacts a CEO we do not get rejected and we can establish the contact. Our ETH </a:t>
            </a:r>
            <a:r>
              <a:rPr lang="en-US" dirty="0" err="1"/>
              <a:t>ieLab</a:t>
            </a:r>
            <a:r>
              <a:rPr lang="en-US" dirty="0"/>
              <a:t> team</a:t>
            </a:r>
            <a:r>
              <a:rPr lang="en-US" baseline="0" dirty="0"/>
              <a:t> which consist of successful entrepreneurs who have also had assignments and vast experience internationally, mostly the USA, and external coaches enable us to provide the contact with almost anyone in the world who could be relevant to our ETH spin-offs and Pioneer Fellows </a:t>
            </a:r>
            <a:endParaRPr lang="en-US" dirty="0"/>
          </a:p>
          <a:p>
            <a:endParaRPr lang="en-US" dirty="0"/>
          </a:p>
          <a:p>
            <a:r>
              <a:rPr lang="en-US" b="1" dirty="0"/>
              <a:t>Beekeeper </a:t>
            </a:r>
            <a:r>
              <a:rPr lang="en-US" b="0" dirty="0"/>
              <a:t>Online platform</a:t>
            </a:r>
          </a:p>
          <a:p>
            <a:endParaRPr lang="en-US" dirty="0"/>
          </a:p>
          <a:p>
            <a:r>
              <a:rPr lang="en-US" dirty="0"/>
              <a:t>So, what is the concrete offering of ETH to young entrepreneurs?</a:t>
            </a:r>
          </a:p>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12</a:t>
            </a:fld>
            <a:endParaRPr lang="de-CH" dirty="0"/>
          </a:p>
        </p:txBody>
      </p:sp>
    </p:spTree>
    <p:extLst>
      <p:ext uri="{BB962C8B-B14F-4D97-AF65-F5344CB8AC3E}">
        <p14:creationId xmlns:p14="http://schemas.microsoft.com/office/powerpoint/2010/main" val="2794198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13</a:t>
            </a:fld>
            <a:endParaRPr lang="de-CH" dirty="0"/>
          </a:p>
        </p:txBody>
      </p:sp>
    </p:spTree>
    <p:extLst>
      <p:ext uri="{BB962C8B-B14F-4D97-AF65-F5344CB8AC3E}">
        <p14:creationId xmlns:p14="http://schemas.microsoft.com/office/powerpoint/2010/main" val="985223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Data in </a:t>
            </a:r>
            <a:r>
              <a:rPr lang="de-CH" dirty="0" err="1"/>
              <a:t>the</a:t>
            </a:r>
            <a:r>
              <a:rPr lang="de-CH" dirty="0"/>
              <a:t> </a:t>
            </a:r>
            <a:r>
              <a:rPr lang="de-CH" dirty="0" err="1"/>
              <a:t>new</a:t>
            </a:r>
            <a:r>
              <a:rPr lang="de-CH" baseline="0" dirty="0"/>
              <a:t> </a:t>
            </a:r>
            <a:r>
              <a:rPr lang="de-CH" baseline="0" dirty="0" err="1"/>
              <a:t>study</a:t>
            </a:r>
            <a:r>
              <a:rPr lang="de-CH" baseline="0" dirty="0"/>
              <a:t> </a:t>
            </a:r>
            <a:r>
              <a:rPr lang="de-CH" baseline="0" dirty="0" err="1"/>
              <a:t>cover</a:t>
            </a:r>
            <a:r>
              <a:rPr lang="de-CH" baseline="0" dirty="0"/>
              <a:t> </a:t>
            </a:r>
            <a:r>
              <a:rPr lang="de-CH" baseline="0" dirty="0" err="1"/>
              <a:t>the</a:t>
            </a:r>
            <a:r>
              <a:rPr lang="de-CH" baseline="0" dirty="0"/>
              <a:t> </a:t>
            </a:r>
            <a:r>
              <a:rPr lang="de-CH" baseline="0" dirty="0" err="1"/>
              <a:t>spin</a:t>
            </a:r>
            <a:r>
              <a:rPr lang="de-CH" baseline="0" dirty="0"/>
              <a:t>-offs </a:t>
            </a:r>
            <a:r>
              <a:rPr lang="de-CH" dirty="0" err="1"/>
              <a:t>until</a:t>
            </a:r>
            <a:r>
              <a:rPr lang="de-CH" dirty="0"/>
              <a:t> </a:t>
            </a:r>
            <a:r>
              <a:rPr lang="de-CH" dirty="0" err="1"/>
              <a:t>the</a:t>
            </a:r>
            <a:r>
              <a:rPr lang="de-CH" dirty="0"/>
              <a:t> end of 2018</a:t>
            </a:r>
          </a:p>
          <a:p>
            <a:endParaRPr lang="de-CH"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15DDFD-030C-4D5A-B33E-3A7E7538D2BE}" type="slidenum">
              <a:rPr kumimoji="0" lang="de-CH"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CH"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90316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16</a:t>
            </a:fld>
            <a:endParaRPr lang="de-CH" dirty="0"/>
          </a:p>
        </p:txBody>
      </p:sp>
    </p:spTree>
    <p:extLst>
      <p:ext uri="{BB962C8B-B14F-4D97-AF65-F5344CB8AC3E}">
        <p14:creationId xmlns:p14="http://schemas.microsoft.com/office/powerpoint/2010/main" val="41343046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folie A">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432080" y="3986443"/>
            <a:ext cx="11160000" cy="2431618"/>
          </a:xfrm>
          <a:solidFill>
            <a:srgbClr val="002060"/>
          </a:solidFill>
          <a:ln>
            <a:noFill/>
          </a:ln>
        </p:spPr>
        <p:txBody>
          <a:bodyPr lIns="144000" tIns="108000" bIns="0" anchor="t" anchorCtr="0"/>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pic>
        <p:nvPicPr>
          <p:cNvPr id="7" name="Grafik 6"/>
          <p:cNvPicPr>
            <a:picLocks noChangeAspect="1"/>
          </p:cNvPicPr>
          <p:nvPr userDrawn="1"/>
        </p:nvPicPr>
        <p:blipFill rotWithShape="1">
          <a:blip r:embed="rId2">
            <a:extLst>
              <a:ext uri="{28A0092B-C50C-407E-A947-70E740481C1C}">
                <a14:useLocalDpi xmlns:a14="http://schemas.microsoft.com/office/drawing/2010/main" val="0"/>
              </a:ext>
            </a:extLst>
          </a:blip>
          <a:srcRect l="1528" t="19025" r="112" b="21320"/>
          <a:stretch/>
        </p:blipFill>
        <p:spPr>
          <a:xfrm>
            <a:off x="432080" y="1212094"/>
            <a:ext cx="11160000" cy="2766542"/>
          </a:xfrm>
          <a:prstGeom prst="rect">
            <a:avLst/>
          </a:prstGeom>
        </p:spPr>
      </p:pic>
      <p:sp>
        <p:nvSpPr>
          <p:cNvPr id="4" name="Rectangle 3"/>
          <p:cNvSpPr/>
          <p:nvPr userDrawn="1"/>
        </p:nvSpPr>
        <p:spPr>
          <a:xfrm>
            <a:off x="436880" y="6485468"/>
            <a:ext cx="11280000" cy="22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4637" y="143292"/>
            <a:ext cx="4158279" cy="870086"/>
          </a:xfrm>
          <a:prstGeom prst="rect">
            <a:avLst/>
          </a:prstGeom>
        </p:spPr>
      </p:pic>
    </p:spTree>
    <p:extLst>
      <p:ext uri="{BB962C8B-B14F-4D97-AF65-F5344CB8AC3E}">
        <p14:creationId xmlns:p14="http://schemas.microsoft.com/office/powerpoint/2010/main" val="2666706528"/>
      </p:ext>
    </p:extLst>
  </p:cSld>
  <p:clrMapOvr>
    <a:masterClrMapping/>
  </p:clrMapOvr>
  <p:transition>
    <p:fade/>
  </p:transition>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91294E-BEE7-4DA8-BBC8-88E1A7B07AEF}"/>
              </a:ext>
            </a:extLst>
          </p:cNvPr>
          <p:cNvSpPr>
            <a:spLocks noGrp="1"/>
          </p:cNvSpPr>
          <p:nvPr>
            <p:ph type="ctrTitle"/>
          </p:nvPr>
        </p:nvSpPr>
        <p:spPr>
          <a:xfrm>
            <a:off x="0" y="2233538"/>
            <a:ext cx="5904000" cy="2772000"/>
          </a:xfrm>
          <a:solidFill>
            <a:schemeClr val="accent1"/>
          </a:solidFill>
        </p:spPr>
        <p:txBody>
          <a:bodyPr lIns="1080000" tIns="252000" anchor="t" anchorCtr="0"/>
          <a:lstStyle>
            <a:lvl1pPr algn="l">
              <a:lnSpc>
                <a:spcPct val="100000"/>
              </a:lnSpc>
              <a:defRPr sz="3600">
                <a:solidFill>
                  <a:schemeClr val="bg1"/>
                </a:solidFill>
              </a:defRPr>
            </a:lvl1pPr>
          </a:lstStyle>
          <a:p>
            <a:r>
              <a:rPr lang="de-DE" noProof="0"/>
              <a:t>Mastertitelformat bearbeiten</a:t>
            </a:r>
            <a:endParaRPr lang="de-CH" noProof="0"/>
          </a:p>
        </p:txBody>
      </p:sp>
      <p:sp>
        <p:nvSpPr>
          <p:cNvPr id="4" name="Textplatzhalter 3">
            <a:extLst>
              <a:ext uri="{FF2B5EF4-FFF2-40B4-BE49-F238E27FC236}">
                <a16:creationId xmlns:a16="http://schemas.microsoft.com/office/drawing/2014/main" id="{EE41BE31-9613-4103-99FF-7DCFF643B329}"/>
              </a:ext>
            </a:extLst>
          </p:cNvPr>
          <p:cNvSpPr>
            <a:spLocks noGrp="1"/>
          </p:cNvSpPr>
          <p:nvPr>
            <p:ph type="body" sz="quarter" idx="13"/>
          </p:nvPr>
        </p:nvSpPr>
        <p:spPr>
          <a:xfrm>
            <a:off x="1078516" y="3860495"/>
            <a:ext cx="4680000" cy="1008000"/>
          </a:xfrm>
        </p:spPr>
        <p:txBody>
          <a:bodyPr/>
          <a:lstStyle>
            <a:lvl1pPr marL="0" indent="0">
              <a:lnSpc>
                <a:spcPct val="100000"/>
              </a:lnSpc>
              <a:spcBef>
                <a:spcPts val="0"/>
              </a:spcBef>
              <a:buNone/>
              <a:defRPr>
                <a:solidFill>
                  <a:schemeClr val="bg1"/>
                </a:solidFill>
              </a:defRPr>
            </a:lvl1pPr>
            <a:lvl2pPr marL="266700" indent="0">
              <a:lnSpc>
                <a:spcPct val="100000"/>
              </a:lnSpc>
              <a:spcBef>
                <a:spcPts val="0"/>
              </a:spcBef>
              <a:buNone/>
              <a:defRPr>
                <a:solidFill>
                  <a:schemeClr val="bg1"/>
                </a:solidFill>
              </a:defRPr>
            </a:lvl2pPr>
            <a:lvl3pPr marL="538163" indent="0">
              <a:lnSpc>
                <a:spcPct val="100000"/>
              </a:lnSpc>
              <a:spcBef>
                <a:spcPts val="0"/>
              </a:spcBef>
              <a:buNone/>
              <a:defRPr>
                <a:solidFill>
                  <a:schemeClr val="bg1"/>
                </a:solidFill>
              </a:defRPr>
            </a:lvl3pPr>
            <a:lvl4pPr marL="804862" indent="0">
              <a:lnSpc>
                <a:spcPct val="100000"/>
              </a:lnSpc>
              <a:spcBef>
                <a:spcPts val="0"/>
              </a:spcBef>
              <a:buNone/>
              <a:defRPr>
                <a:solidFill>
                  <a:schemeClr val="bg1"/>
                </a:solidFill>
              </a:defRPr>
            </a:lvl4pPr>
            <a:lvl5pPr marL="1076325" indent="0">
              <a:lnSpc>
                <a:spcPct val="100000"/>
              </a:lnSpc>
              <a:spcBef>
                <a:spcPts val="0"/>
              </a:spcBef>
              <a:buNone/>
              <a:defRPr>
                <a:solidFill>
                  <a:schemeClr val="bg1"/>
                </a:solidFill>
              </a:defRPr>
            </a:lvl5pPr>
          </a:lstStyle>
          <a:p>
            <a:pPr lvl="0"/>
            <a:r>
              <a:rPr lang="de-DE" noProof="0"/>
              <a:t>Mastertextformat bearbeiten</a:t>
            </a:r>
          </a:p>
        </p:txBody>
      </p:sp>
      <p:sp>
        <p:nvSpPr>
          <p:cNvPr id="9" name="Rectangle 8"/>
          <p:cNvSpPr/>
          <p:nvPr userDrawn="1"/>
        </p:nvSpPr>
        <p:spPr>
          <a:xfrm>
            <a:off x="672353" y="6407524"/>
            <a:ext cx="10851776" cy="363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4637" y="143292"/>
            <a:ext cx="4158279" cy="870086"/>
          </a:xfrm>
          <a:prstGeom prst="rect">
            <a:avLst/>
          </a:prstGeom>
        </p:spPr>
      </p:pic>
    </p:spTree>
    <p:extLst>
      <p:ext uri="{BB962C8B-B14F-4D97-AF65-F5344CB8AC3E}">
        <p14:creationId xmlns:p14="http://schemas.microsoft.com/office/powerpoint/2010/main" val="4293381049"/>
      </p:ext>
    </p:extLst>
  </p:cSld>
  <p:clrMapOvr>
    <a:masterClrMapping/>
  </p:clrMapOvr>
  <p:extLst>
    <p:ext uri="{DCECCB84-F9BA-43D5-87BE-67443E8EF086}">
      <p15:sldGuideLst xmlns:p15="http://schemas.microsoft.com/office/powerpoint/2012/main">
        <p15:guide id="2" pos="3840" userDrawn="1">
          <p15:clr>
            <a:srgbClr val="FBAE40"/>
          </p15:clr>
        </p15:guide>
        <p15:guide id="3" orient="horz" pos="640" userDrawn="1">
          <p15:clr>
            <a:srgbClr val="FBAE40"/>
          </p15:clr>
        </p15:guide>
        <p15:guide id="4" orient="horz" pos="3952" userDrawn="1">
          <p15:clr>
            <a:srgbClr val="FBAE40"/>
          </p15:clr>
        </p15:guide>
        <p15:guide id="5" pos="610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folie 01">
    <p:spTree>
      <p:nvGrpSpPr>
        <p:cNvPr id="1" name=""/>
        <p:cNvGrpSpPr/>
        <p:nvPr/>
      </p:nvGrpSpPr>
      <p:grpSpPr>
        <a:xfrm>
          <a:off x="0" y="0"/>
          <a:ext cx="0" cy="0"/>
          <a:chOff x="0" y="0"/>
          <a:chExt cx="0" cy="0"/>
        </a:xfrm>
      </p:grpSpPr>
      <p:pic>
        <p:nvPicPr>
          <p:cNvPr id="7" name="Bildplatzhalter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3299" b="13299"/>
          <a:stretch/>
        </p:blipFill>
        <p:spPr>
          <a:xfrm>
            <a:off x="731837" y="805049"/>
            <a:ext cx="10800000" cy="5291115"/>
          </a:xfrm>
          <a:prstGeom prst="rect">
            <a:avLst/>
          </a:prstGeom>
        </p:spPr>
      </p:pic>
      <p:sp>
        <p:nvSpPr>
          <p:cNvPr id="2" name="Titel 1">
            <a:extLst>
              <a:ext uri="{FF2B5EF4-FFF2-40B4-BE49-F238E27FC236}">
                <a16:creationId xmlns:a16="http://schemas.microsoft.com/office/drawing/2014/main" id="{3491294E-BEE7-4DA8-BBC8-88E1A7B07AEF}"/>
              </a:ext>
            </a:extLst>
          </p:cNvPr>
          <p:cNvSpPr>
            <a:spLocks noGrp="1"/>
          </p:cNvSpPr>
          <p:nvPr>
            <p:ph type="ctrTitle"/>
          </p:nvPr>
        </p:nvSpPr>
        <p:spPr>
          <a:xfrm>
            <a:off x="0" y="2233538"/>
            <a:ext cx="5904000" cy="2772000"/>
          </a:xfrm>
          <a:solidFill>
            <a:schemeClr val="accent1"/>
          </a:solidFill>
        </p:spPr>
        <p:txBody>
          <a:bodyPr lIns="1080000" tIns="252000" anchor="t" anchorCtr="0"/>
          <a:lstStyle>
            <a:lvl1pPr algn="l">
              <a:lnSpc>
                <a:spcPct val="100000"/>
              </a:lnSpc>
              <a:defRPr sz="3600">
                <a:solidFill>
                  <a:schemeClr val="bg1"/>
                </a:solidFill>
              </a:defRPr>
            </a:lvl1pPr>
          </a:lstStyle>
          <a:p>
            <a:r>
              <a:rPr lang="en-US" noProof="0"/>
              <a:t>Click to edit Master title style</a:t>
            </a:r>
            <a:endParaRPr lang="de-CH" noProof="0"/>
          </a:p>
        </p:txBody>
      </p:sp>
      <p:sp>
        <p:nvSpPr>
          <p:cNvPr id="4" name="Textplatzhalter 3">
            <a:extLst>
              <a:ext uri="{FF2B5EF4-FFF2-40B4-BE49-F238E27FC236}">
                <a16:creationId xmlns:a16="http://schemas.microsoft.com/office/drawing/2014/main" id="{EE41BE31-9613-4103-99FF-7DCFF643B329}"/>
              </a:ext>
            </a:extLst>
          </p:cNvPr>
          <p:cNvSpPr>
            <a:spLocks noGrp="1"/>
          </p:cNvSpPr>
          <p:nvPr>
            <p:ph type="body" sz="quarter" idx="13"/>
          </p:nvPr>
        </p:nvSpPr>
        <p:spPr>
          <a:xfrm>
            <a:off x="1078516" y="3860495"/>
            <a:ext cx="4680000" cy="1008000"/>
          </a:xfrm>
        </p:spPr>
        <p:txBody>
          <a:bodyPr/>
          <a:lstStyle>
            <a:lvl1pPr marL="0" indent="0">
              <a:lnSpc>
                <a:spcPct val="100000"/>
              </a:lnSpc>
              <a:spcBef>
                <a:spcPts val="0"/>
              </a:spcBef>
              <a:buNone/>
              <a:defRPr>
                <a:solidFill>
                  <a:schemeClr val="bg1"/>
                </a:solidFill>
              </a:defRPr>
            </a:lvl1pPr>
            <a:lvl2pPr marL="266700" indent="0">
              <a:lnSpc>
                <a:spcPct val="100000"/>
              </a:lnSpc>
              <a:spcBef>
                <a:spcPts val="0"/>
              </a:spcBef>
              <a:buNone/>
              <a:defRPr>
                <a:solidFill>
                  <a:schemeClr val="bg1"/>
                </a:solidFill>
              </a:defRPr>
            </a:lvl2pPr>
            <a:lvl3pPr marL="538163" indent="0">
              <a:lnSpc>
                <a:spcPct val="100000"/>
              </a:lnSpc>
              <a:spcBef>
                <a:spcPts val="0"/>
              </a:spcBef>
              <a:buNone/>
              <a:defRPr>
                <a:solidFill>
                  <a:schemeClr val="bg1"/>
                </a:solidFill>
              </a:defRPr>
            </a:lvl3pPr>
            <a:lvl4pPr marL="804862" indent="0">
              <a:lnSpc>
                <a:spcPct val="100000"/>
              </a:lnSpc>
              <a:spcBef>
                <a:spcPts val="0"/>
              </a:spcBef>
              <a:buNone/>
              <a:defRPr>
                <a:solidFill>
                  <a:schemeClr val="bg1"/>
                </a:solidFill>
              </a:defRPr>
            </a:lvl4pPr>
            <a:lvl5pPr marL="1076325" indent="0">
              <a:lnSpc>
                <a:spcPct val="100000"/>
              </a:lnSpc>
              <a:spcBef>
                <a:spcPts val="0"/>
              </a:spcBef>
              <a:buNone/>
              <a:defRPr>
                <a:solidFill>
                  <a:schemeClr val="bg1"/>
                </a:solidFill>
              </a:defRPr>
            </a:lvl5pPr>
          </a:lstStyle>
          <a:p>
            <a:pPr lvl="0"/>
            <a:r>
              <a:rPr lang="en-US" noProof="0"/>
              <a:t>Click to edit Master text styles</a:t>
            </a: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365722" y="-38334"/>
            <a:ext cx="4158279" cy="870086"/>
          </a:xfrm>
          <a:prstGeom prst="rect">
            <a:avLst/>
          </a:prstGeom>
        </p:spPr>
      </p:pic>
    </p:spTree>
    <p:extLst>
      <p:ext uri="{BB962C8B-B14F-4D97-AF65-F5344CB8AC3E}">
        <p14:creationId xmlns:p14="http://schemas.microsoft.com/office/powerpoint/2010/main" val="1980433409"/>
      </p:ext>
    </p:extLst>
  </p:cSld>
  <p:clrMapOvr>
    <a:masterClrMapping/>
  </p:clrMapOvr>
  <p:extLst>
    <p:ext uri="{DCECCB84-F9BA-43D5-87BE-67443E8EF086}">
      <p15:sldGuideLst xmlns:p15="http://schemas.microsoft.com/office/powerpoint/2012/main">
        <p15:guide id="2" pos="3840">
          <p15:clr>
            <a:srgbClr val="FBAE40"/>
          </p15:clr>
        </p15:guide>
        <p15:guide id="3" orient="horz" pos="640">
          <p15:clr>
            <a:srgbClr val="FBAE40"/>
          </p15:clr>
        </p15:guide>
        <p15:guide id="4" orient="horz" pos="3952">
          <p15:clr>
            <a:srgbClr val="FBAE40"/>
          </p15:clr>
        </p15:guide>
        <p15:guide id="5" pos="610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6F7F9-CBC8-4641-B12B-7E76FD213E12}"/>
              </a:ext>
            </a:extLst>
          </p:cNvPr>
          <p:cNvSpPr>
            <a:spLocks noGrp="1"/>
          </p:cNvSpPr>
          <p:nvPr>
            <p:ph type="title"/>
          </p:nvPr>
        </p:nvSpPr>
        <p:spPr/>
        <p:txBody>
          <a:bodyPr/>
          <a:lstStyle/>
          <a:p>
            <a:r>
              <a:rPr lang="de-DE" noProof="0"/>
              <a:t>Mastertitelformat bearbeiten</a:t>
            </a:r>
            <a:endParaRPr lang="de-CH" noProof="0"/>
          </a:p>
        </p:txBody>
      </p:sp>
      <p:sp>
        <p:nvSpPr>
          <p:cNvPr id="3" name="Inhaltsplatzhalter 2">
            <a:extLst>
              <a:ext uri="{FF2B5EF4-FFF2-40B4-BE49-F238E27FC236}">
                <a16:creationId xmlns:a16="http://schemas.microsoft.com/office/drawing/2014/main" id="{87D3E2EF-5F98-49EC-BCEA-B215D49920A3}"/>
              </a:ext>
            </a:extLst>
          </p:cNvPr>
          <p:cNvSpPr>
            <a:spLocks noGrp="1"/>
          </p:cNvSpPr>
          <p:nvPr>
            <p:ph idx="1"/>
          </p:nvPr>
        </p:nvSpPr>
        <p:spPr/>
        <p:txBody>
          <a:bodyPr/>
          <a:lstStyle>
            <a:lvl1pPr marL="539750" indent="-539750">
              <a:buFont typeface="+mj-lt"/>
              <a:buAutoNum type="arabicPeriod"/>
              <a:defRPr/>
            </a:lvl1pPr>
            <a:lvl2pPr marL="1079500" indent="-539750">
              <a:buFont typeface="+mj-lt"/>
              <a:buAutoNum type="arabicPeriod"/>
              <a:defRPr/>
            </a:lvl2pPr>
            <a:lvl3pPr marL="1612900" indent="-533400">
              <a:buFont typeface="+mj-lt"/>
              <a:buAutoNum type="arabicPeriod"/>
              <a:defRPr/>
            </a:lvl3pPr>
            <a:lvl4pPr marL="2152650" indent="-539750">
              <a:buFont typeface="+mj-lt"/>
              <a:buAutoNum type="arabicPeriod"/>
              <a:defRPr/>
            </a:lvl4pPr>
            <a:lvl5pPr marL="2692400" indent="-539750">
              <a:buFont typeface="+mj-lt"/>
              <a:buAutoNum type="arabicPeriod"/>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CH" noProof="0"/>
          </a:p>
        </p:txBody>
      </p:sp>
      <p:pic>
        <p:nvPicPr>
          <p:cNvPr id="11" name="Grafik 6">
            <a:extLst>
              <a:ext uri="{FF2B5EF4-FFF2-40B4-BE49-F238E27FC236}">
                <a16:creationId xmlns:a16="http://schemas.microsoft.com/office/drawing/2014/main" id="{7F7C476A-2849-4D68-9FA2-3A5CFC13C8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837" y="6507088"/>
            <a:ext cx="984462" cy="162000"/>
          </a:xfrm>
          <a:prstGeom prst="rect">
            <a:avLst/>
          </a:prstGeom>
        </p:spPr>
      </p:pic>
      <p:sp>
        <p:nvSpPr>
          <p:cNvPr id="7" name="Date Placeholder 6"/>
          <p:cNvSpPr>
            <a:spLocks noGrp="1"/>
          </p:cNvSpPr>
          <p:nvPr>
            <p:ph type="dt" sz="half" idx="10"/>
          </p:nvPr>
        </p:nvSpPr>
        <p:spPr>
          <a:xfrm>
            <a:off x="8300550" y="4665676"/>
            <a:ext cx="2242458" cy="308333"/>
          </a:xfrm>
          <a:prstGeom prst="rect">
            <a:avLst/>
          </a:prstGeom>
        </p:spPr>
        <p:txBody>
          <a:bodyPr/>
          <a:lstStyle/>
          <a:p>
            <a:r>
              <a:rPr lang="en-US"/>
              <a:t>Tomas Brenner | Oct 2020 |</a:t>
            </a:r>
            <a:endParaRPr lang="de-CH" dirty="0"/>
          </a:p>
        </p:txBody>
      </p:sp>
    </p:spTree>
    <p:extLst>
      <p:ext uri="{BB962C8B-B14F-4D97-AF65-F5344CB8AC3E}">
        <p14:creationId xmlns:p14="http://schemas.microsoft.com/office/powerpoint/2010/main" val="2221599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6F7F9-CBC8-4641-B12B-7E76FD213E12}"/>
              </a:ext>
            </a:extLst>
          </p:cNvPr>
          <p:cNvSpPr>
            <a:spLocks noGrp="1"/>
          </p:cNvSpPr>
          <p:nvPr>
            <p:ph type="title"/>
          </p:nvPr>
        </p:nvSpPr>
        <p:spPr/>
        <p:txBody>
          <a:bodyPr/>
          <a:lstStyle/>
          <a:p>
            <a:r>
              <a:rPr lang="de-DE" noProof="0"/>
              <a:t>Mastertitelformat bearbeiten</a:t>
            </a:r>
            <a:endParaRPr lang="de-CH" noProof="0"/>
          </a:p>
        </p:txBody>
      </p:sp>
      <p:sp>
        <p:nvSpPr>
          <p:cNvPr id="3" name="Inhaltsplatzhalter 2">
            <a:extLst>
              <a:ext uri="{FF2B5EF4-FFF2-40B4-BE49-F238E27FC236}">
                <a16:creationId xmlns:a16="http://schemas.microsoft.com/office/drawing/2014/main" id="{87D3E2EF-5F98-49EC-BCEA-B215D49920A3}"/>
              </a:ext>
            </a:extLst>
          </p:cNvPr>
          <p:cNvSpPr>
            <a:spLocks noGrp="1"/>
          </p:cNvSpPr>
          <p:nvPr>
            <p:ph idx="1"/>
          </p:nvPr>
        </p:nvSpPr>
        <p:spPr/>
        <p:txBody>
          <a:body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CH" noProof="0"/>
          </a:p>
        </p:txBody>
      </p:sp>
      <p:pic>
        <p:nvPicPr>
          <p:cNvPr id="9" name="Grafik 6">
            <a:extLst>
              <a:ext uri="{FF2B5EF4-FFF2-40B4-BE49-F238E27FC236}">
                <a16:creationId xmlns:a16="http://schemas.microsoft.com/office/drawing/2014/main" id="{7F7C476A-2849-4D68-9FA2-3A5CFC13C8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837" y="6507088"/>
            <a:ext cx="984462" cy="162000"/>
          </a:xfrm>
          <a:prstGeom prst="rect">
            <a:avLst/>
          </a:prstGeom>
        </p:spPr>
      </p:pic>
    </p:spTree>
    <p:extLst>
      <p:ext uri="{BB962C8B-B14F-4D97-AF65-F5344CB8AC3E}">
        <p14:creationId xmlns:p14="http://schemas.microsoft.com/office/powerpoint/2010/main" val="188875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6F7F9-CBC8-4641-B12B-7E76FD213E12}"/>
              </a:ext>
            </a:extLst>
          </p:cNvPr>
          <p:cNvSpPr>
            <a:spLocks noGrp="1"/>
          </p:cNvSpPr>
          <p:nvPr>
            <p:ph type="title"/>
          </p:nvPr>
        </p:nvSpPr>
        <p:spPr/>
        <p:txBody>
          <a:bodyPr/>
          <a:lstStyle>
            <a:lvl1pPr>
              <a:defRPr/>
            </a:lvl1pPr>
          </a:lstStyle>
          <a:p>
            <a:r>
              <a:rPr lang="de-DE" noProof="0" dirty="0"/>
              <a:t>Mastertitelformat bearbeiten</a:t>
            </a:r>
            <a:endParaRPr lang="de-CH" noProof="0" dirty="0"/>
          </a:p>
        </p:txBody>
      </p:sp>
      <p:pic>
        <p:nvPicPr>
          <p:cNvPr id="7" name="Grafik 6">
            <a:extLst>
              <a:ext uri="{FF2B5EF4-FFF2-40B4-BE49-F238E27FC236}">
                <a16:creationId xmlns:a16="http://schemas.microsoft.com/office/drawing/2014/main" id="{7F7C476A-2849-4D68-9FA2-3A5CFC13C8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837" y="6507088"/>
            <a:ext cx="984462" cy="162000"/>
          </a:xfrm>
          <a:prstGeom prst="rect">
            <a:avLst/>
          </a:prstGeom>
        </p:spPr>
      </p:pic>
      <p:sp>
        <p:nvSpPr>
          <p:cNvPr id="11" name="Bildplatzhalter 10">
            <a:extLst>
              <a:ext uri="{FF2B5EF4-FFF2-40B4-BE49-F238E27FC236}">
                <a16:creationId xmlns:a16="http://schemas.microsoft.com/office/drawing/2014/main" id="{05941150-30DE-48F5-9038-0E82CD18DE28}"/>
              </a:ext>
            </a:extLst>
          </p:cNvPr>
          <p:cNvSpPr>
            <a:spLocks noGrp="1"/>
          </p:cNvSpPr>
          <p:nvPr>
            <p:ph type="pic" sz="quarter" idx="13"/>
          </p:nvPr>
        </p:nvSpPr>
        <p:spPr>
          <a:xfrm>
            <a:off x="731837" y="1412874"/>
            <a:ext cx="10728000" cy="4860000"/>
          </a:xfrm>
        </p:spPr>
        <p:txBody>
          <a:bodyPr tIns="1620000"/>
          <a:lstStyle>
            <a:lvl1pPr marL="0" indent="0" algn="ctr">
              <a:buNone/>
              <a:defRPr/>
            </a:lvl1pPr>
          </a:lstStyle>
          <a:p>
            <a:r>
              <a:rPr lang="de-DE" noProof="0"/>
              <a:t>Bild durch Klicken auf Symbol hinzufügen</a:t>
            </a:r>
            <a:endParaRPr lang="de-CH" noProof="0"/>
          </a:p>
        </p:txBody>
      </p:sp>
    </p:spTree>
    <p:extLst>
      <p:ext uri="{BB962C8B-B14F-4D97-AF65-F5344CB8AC3E}">
        <p14:creationId xmlns:p14="http://schemas.microsoft.com/office/powerpoint/2010/main" val="943852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zwei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6F7F9-CBC8-4641-B12B-7E76FD213E12}"/>
              </a:ext>
            </a:extLst>
          </p:cNvPr>
          <p:cNvSpPr>
            <a:spLocks noGrp="1"/>
          </p:cNvSpPr>
          <p:nvPr>
            <p:ph type="title"/>
          </p:nvPr>
        </p:nvSpPr>
        <p:spPr/>
        <p:txBody>
          <a:bodyPr/>
          <a:lstStyle/>
          <a:p>
            <a:r>
              <a:rPr lang="de-DE" noProof="0"/>
              <a:t>Mastertitelformat bearbeiten</a:t>
            </a:r>
            <a:endParaRPr lang="de-CH" noProof="0"/>
          </a:p>
        </p:txBody>
      </p:sp>
      <p:sp>
        <p:nvSpPr>
          <p:cNvPr id="3" name="Inhaltsplatzhalter 2">
            <a:extLst>
              <a:ext uri="{FF2B5EF4-FFF2-40B4-BE49-F238E27FC236}">
                <a16:creationId xmlns:a16="http://schemas.microsoft.com/office/drawing/2014/main" id="{87D3E2EF-5F98-49EC-BCEA-B215D49920A3}"/>
              </a:ext>
            </a:extLst>
          </p:cNvPr>
          <p:cNvSpPr>
            <a:spLocks noGrp="1"/>
          </p:cNvSpPr>
          <p:nvPr>
            <p:ph idx="1"/>
          </p:nvPr>
        </p:nvSpPr>
        <p:spPr>
          <a:xfrm>
            <a:off x="6204163" y="1412875"/>
            <a:ext cx="5256000" cy="4860000"/>
          </a:xfrm>
        </p:spPr>
        <p:txBody>
          <a:body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CH" noProof="0"/>
          </a:p>
        </p:txBody>
      </p:sp>
      <p:pic>
        <p:nvPicPr>
          <p:cNvPr id="7" name="Grafik 6">
            <a:extLst>
              <a:ext uri="{FF2B5EF4-FFF2-40B4-BE49-F238E27FC236}">
                <a16:creationId xmlns:a16="http://schemas.microsoft.com/office/drawing/2014/main" id="{7F7C476A-2849-4D68-9FA2-3A5CFC13C8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837" y="6507088"/>
            <a:ext cx="984462" cy="162000"/>
          </a:xfrm>
          <a:prstGeom prst="rect">
            <a:avLst/>
          </a:prstGeom>
        </p:spPr>
      </p:pic>
      <p:sp>
        <p:nvSpPr>
          <p:cNvPr id="11" name="Bildplatzhalter 10">
            <a:extLst>
              <a:ext uri="{FF2B5EF4-FFF2-40B4-BE49-F238E27FC236}">
                <a16:creationId xmlns:a16="http://schemas.microsoft.com/office/drawing/2014/main" id="{221A3BAE-B19D-4390-B4A5-2C8A2CC87C59}"/>
              </a:ext>
            </a:extLst>
          </p:cNvPr>
          <p:cNvSpPr>
            <a:spLocks noGrp="1"/>
          </p:cNvSpPr>
          <p:nvPr>
            <p:ph type="pic" sz="quarter" idx="13"/>
          </p:nvPr>
        </p:nvSpPr>
        <p:spPr>
          <a:xfrm>
            <a:off x="731838" y="1412875"/>
            <a:ext cx="5040000" cy="4860000"/>
          </a:xfrm>
        </p:spPr>
        <p:txBody>
          <a:bodyPr tIns="1620000"/>
          <a:lstStyle>
            <a:lvl1pPr marL="0" indent="0" algn="ctr">
              <a:buNone/>
              <a:defRPr/>
            </a:lvl1pPr>
          </a:lstStyle>
          <a:p>
            <a:r>
              <a:rPr lang="de-DE" noProof="0"/>
              <a:t>Bild durch Klicken auf Symbol hinzufügen</a:t>
            </a:r>
            <a:endParaRPr lang="de-CH" noProof="0"/>
          </a:p>
        </p:txBody>
      </p:sp>
    </p:spTree>
    <p:extLst>
      <p:ext uri="{BB962C8B-B14F-4D97-AF65-F5344CB8AC3E}">
        <p14:creationId xmlns:p14="http://schemas.microsoft.com/office/powerpoint/2010/main" val="3996394784"/>
      </p:ext>
    </p:extLst>
  </p:cSld>
  <p:clrMapOvr>
    <a:masterClrMapping/>
  </p:clrMapOvr>
  <p:extLst>
    <p:ext uri="{DCECCB84-F9BA-43D5-87BE-67443E8EF086}">
      <p15:sldGuideLst xmlns:p15="http://schemas.microsoft.com/office/powerpoint/2012/main">
        <p15:guide id="1" orient="horz" pos="395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2 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6F7F9-CBC8-4641-B12B-7E76FD213E12}"/>
              </a:ext>
            </a:extLst>
          </p:cNvPr>
          <p:cNvSpPr>
            <a:spLocks noGrp="1"/>
          </p:cNvSpPr>
          <p:nvPr>
            <p:ph type="title"/>
          </p:nvPr>
        </p:nvSpPr>
        <p:spPr/>
        <p:txBody>
          <a:bodyPr/>
          <a:lstStyle/>
          <a:p>
            <a:r>
              <a:rPr lang="de-DE" noProof="0"/>
              <a:t>Mastertitelformat bearbeiten</a:t>
            </a:r>
            <a:endParaRPr lang="de-CH" noProof="0"/>
          </a:p>
        </p:txBody>
      </p:sp>
      <p:sp>
        <p:nvSpPr>
          <p:cNvPr id="3" name="Inhaltsplatzhalter 2">
            <a:extLst>
              <a:ext uri="{FF2B5EF4-FFF2-40B4-BE49-F238E27FC236}">
                <a16:creationId xmlns:a16="http://schemas.microsoft.com/office/drawing/2014/main" id="{87D3E2EF-5F98-49EC-BCEA-B215D49920A3}"/>
              </a:ext>
            </a:extLst>
          </p:cNvPr>
          <p:cNvSpPr>
            <a:spLocks noGrp="1"/>
          </p:cNvSpPr>
          <p:nvPr>
            <p:ph idx="1"/>
          </p:nvPr>
        </p:nvSpPr>
        <p:spPr>
          <a:xfrm>
            <a:off x="731836" y="5121800"/>
            <a:ext cx="5255999" cy="1152000"/>
          </a:xfrm>
        </p:spPr>
        <p:txBody>
          <a:body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CH" noProof="0"/>
          </a:p>
        </p:txBody>
      </p:sp>
      <p:pic>
        <p:nvPicPr>
          <p:cNvPr id="7" name="Grafik 6">
            <a:extLst>
              <a:ext uri="{FF2B5EF4-FFF2-40B4-BE49-F238E27FC236}">
                <a16:creationId xmlns:a16="http://schemas.microsoft.com/office/drawing/2014/main" id="{7F7C476A-2849-4D68-9FA2-3A5CFC13C8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837" y="6507088"/>
            <a:ext cx="984462" cy="162000"/>
          </a:xfrm>
          <a:prstGeom prst="rect">
            <a:avLst/>
          </a:prstGeom>
        </p:spPr>
      </p:pic>
      <p:sp>
        <p:nvSpPr>
          <p:cNvPr id="11" name="Bildplatzhalter 10">
            <a:extLst>
              <a:ext uri="{FF2B5EF4-FFF2-40B4-BE49-F238E27FC236}">
                <a16:creationId xmlns:a16="http://schemas.microsoft.com/office/drawing/2014/main" id="{221A3BAE-B19D-4390-B4A5-2C8A2CC87C59}"/>
              </a:ext>
            </a:extLst>
          </p:cNvPr>
          <p:cNvSpPr>
            <a:spLocks noGrp="1"/>
          </p:cNvSpPr>
          <p:nvPr>
            <p:ph type="pic" sz="quarter" idx="13"/>
          </p:nvPr>
        </p:nvSpPr>
        <p:spPr>
          <a:xfrm>
            <a:off x="731838" y="1412875"/>
            <a:ext cx="5256000" cy="3420000"/>
          </a:xfrm>
        </p:spPr>
        <p:txBody>
          <a:bodyPr tIns="900000"/>
          <a:lstStyle>
            <a:lvl1pPr marL="0" indent="0" algn="ctr">
              <a:buNone/>
              <a:defRPr/>
            </a:lvl1pPr>
          </a:lstStyle>
          <a:p>
            <a:r>
              <a:rPr lang="de-DE" noProof="0"/>
              <a:t>Bild durch Klicken auf Symbol hinzufügen</a:t>
            </a:r>
            <a:endParaRPr lang="de-CH" noProof="0"/>
          </a:p>
        </p:txBody>
      </p:sp>
      <p:sp>
        <p:nvSpPr>
          <p:cNvPr id="9" name="Bildplatzhalter 10">
            <a:extLst>
              <a:ext uri="{FF2B5EF4-FFF2-40B4-BE49-F238E27FC236}">
                <a16:creationId xmlns:a16="http://schemas.microsoft.com/office/drawing/2014/main" id="{1AAB6914-2518-430D-BF4C-14EA51B61410}"/>
              </a:ext>
            </a:extLst>
          </p:cNvPr>
          <p:cNvSpPr>
            <a:spLocks noGrp="1"/>
          </p:cNvSpPr>
          <p:nvPr>
            <p:ph type="pic" sz="quarter" idx="14"/>
          </p:nvPr>
        </p:nvSpPr>
        <p:spPr>
          <a:xfrm>
            <a:off x="6204162" y="1412875"/>
            <a:ext cx="5256000" cy="3420000"/>
          </a:xfrm>
        </p:spPr>
        <p:txBody>
          <a:bodyPr tIns="900000"/>
          <a:lstStyle>
            <a:lvl1pPr marL="0" indent="0" algn="ctr">
              <a:buNone/>
              <a:defRPr/>
            </a:lvl1pPr>
          </a:lstStyle>
          <a:p>
            <a:r>
              <a:rPr lang="de-DE" noProof="0"/>
              <a:t>Bild durch Klicken auf Symbol hinzufügen</a:t>
            </a:r>
            <a:endParaRPr lang="de-CH" noProof="0"/>
          </a:p>
        </p:txBody>
      </p:sp>
      <p:sp>
        <p:nvSpPr>
          <p:cNvPr id="12" name="Inhaltsplatzhalter 2">
            <a:extLst>
              <a:ext uri="{FF2B5EF4-FFF2-40B4-BE49-F238E27FC236}">
                <a16:creationId xmlns:a16="http://schemas.microsoft.com/office/drawing/2014/main" id="{5092EEFB-079B-4C38-A665-E52B9837601B}"/>
              </a:ext>
            </a:extLst>
          </p:cNvPr>
          <p:cNvSpPr>
            <a:spLocks noGrp="1"/>
          </p:cNvSpPr>
          <p:nvPr>
            <p:ph idx="15"/>
          </p:nvPr>
        </p:nvSpPr>
        <p:spPr>
          <a:xfrm>
            <a:off x="6204162" y="5121800"/>
            <a:ext cx="5256001" cy="1152000"/>
          </a:xfrm>
        </p:spPr>
        <p:txBody>
          <a:body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CH" noProof="0"/>
          </a:p>
        </p:txBody>
      </p:sp>
    </p:spTree>
    <p:extLst>
      <p:ext uri="{BB962C8B-B14F-4D97-AF65-F5344CB8AC3E}">
        <p14:creationId xmlns:p14="http://schemas.microsoft.com/office/powerpoint/2010/main" val="1085750778"/>
      </p:ext>
    </p:extLst>
  </p:cSld>
  <p:clrMapOvr>
    <a:masterClrMapping/>
  </p:clrMapOvr>
  <p:extLst>
    <p:ext uri="{DCECCB84-F9BA-43D5-87BE-67443E8EF086}">
      <p15:sldGuideLst xmlns:p15="http://schemas.microsoft.com/office/powerpoint/2012/main">
        <p15:guide id="1" orient="horz" pos="395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 3 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6F7F9-CBC8-4641-B12B-7E76FD213E12}"/>
              </a:ext>
            </a:extLst>
          </p:cNvPr>
          <p:cNvSpPr>
            <a:spLocks noGrp="1"/>
          </p:cNvSpPr>
          <p:nvPr>
            <p:ph type="title"/>
          </p:nvPr>
        </p:nvSpPr>
        <p:spPr/>
        <p:txBody>
          <a:bodyPr/>
          <a:lstStyle/>
          <a:p>
            <a:r>
              <a:rPr lang="de-DE" noProof="0"/>
              <a:t>Mastertitelformat bearbeiten</a:t>
            </a:r>
            <a:endParaRPr lang="de-CH" noProof="0"/>
          </a:p>
        </p:txBody>
      </p:sp>
      <p:sp>
        <p:nvSpPr>
          <p:cNvPr id="3" name="Inhaltsplatzhalter 2">
            <a:extLst>
              <a:ext uri="{FF2B5EF4-FFF2-40B4-BE49-F238E27FC236}">
                <a16:creationId xmlns:a16="http://schemas.microsoft.com/office/drawing/2014/main" id="{87D3E2EF-5F98-49EC-BCEA-B215D49920A3}"/>
              </a:ext>
            </a:extLst>
          </p:cNvPr>
          <p:cNvSpPr>
            <a:spLocks noGrp="1"/>
          </p:cNvSpPr>
          <p:nvPr>
            <p:ph idx="1"/>
          </p:nvPr>
        </p:nvSpPr>
        <p:spPr>
          <a:xfrm>
            <a:off x="731836" y="4166439"/>
            <a:ext cx="10728327" cy="2124401"/>
          </a:xfrm>
        </p:spPr>
        <p:txBody>
          <a:bodyPr/>
          <a:lstStyle/>
          <a:p>
            <a:pPr lvl="0"/>
            <a:r>
              <a:rPr lang="de-DE" noProof="0" dirty="0"/>
              <a:t>Mastertextformat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endParaRPr lang="de-CH" noProof="0" dirty="0"/>
          </a:p>
        </p:txBody>
      </p:sp>
      <p:pic>
        <p:nvPicPr>
          <p:cNvPr id="7" name="Grafik 6">
            <a:extLst>
              <a:ext uri="{FF2B5EF4-FFF2-40B4-BE49-F238E27FC236}">
                <a16:creationId xmlns:a16="http://schemas.microsoft.com/office/drawing/2014/main" id="{7F7C476A-2849-4D68-9FA2-3A5CFC13C8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837" y="6507088"/>
            <a:ext cx="984462" cy="162000"/>
          </a:xfrm>
          <a:prstGeom prst="rect">
            <a:avLst/>
          </a:prstGeom>
        </p:spPr>
      </p:pic>
      <p:sp>
        <p:nvSpPr>
          <p:cNvPr id="11" name="Bildplatzhalter 10">
            <a:extLst>
              <a:ext uri="{FF2B5EF4-FFF2-40B4-BE49-F238E27FC236}">
                <a16:creationId xmlns:a16="http://schemas.microsoft.com/office/drawing/2014/main" id="{221A3BAE-B19D-4390-B4A5-2C8A2CC87C59}"/>
              </a:ext>
            </a:extLst>
          </p:cNvPr>
          <p:cNvSpPr>
            <a:spLocks noGrp="1"/>
          </p:cNvSpPr>
          <p:nvPr>
            <p:ph type="pic" sz="quarter" idx="13"/>
          </p:nvPr>
        </p:nvSpPr>
        <p:spPr>
          <a:xfrm>
            <a:off x="731838" y="1412875"/>
            <a:ext cx="3420000" cy="2484000"/>
          </a:xfrm>
        </p:spPr>
        <p:txBody>
          <a:bodyPr tIns="360000"/>
          <a:lstStyle>
            <a:lvl1pPr marL="0" indent="0" algn="ctr">
              <a:buNone/>
              <a:defRPr/>
            </a:lvl1pPr>
          </a:lstStyle>
          <a:p>
            <a:r>
              <a:rPr lang="de-DE" noProof="0"/>
              <a:t>Bild durch Klicken auf Symbol hinzufügen</a:t>
            </a:r>
            <a:endParaRPr lang="de-CH" noProof="0"/>
          </a:p>
        </p:txBody>
      </p:sp>
      <p:sp>
        <p:nvSpPr>
          <p:cNvPr id="13" name="Bildplatzhalter 10">
            <a:extLst>
              <a:ext uri="{FF2B5EF4-FFF2-40B4-BE49-F238E27FC236}">
                <a16:creationId xmlns:a16="http://schemas.microsoft.com/office/drawing/2014/main" id="{36793346-BF6B-42A8-ADE0-3AA3DC3B239A}"/>
              </a:ext>
            </a:extLst>
          </p:cNvPr>
          <p:cNvSpPr>
            <a:spLocks noGrp="1"/>
          </p:cNvSpPr>
          <p:nvPr>
            <p:ph type="pic" sz="quarter" idx="16"/>
          </p:nvPr>
        </p:nvSpPr>
        <p:spPr>
          <a:xfrm>
            <a:off x="8040162" y="1414800"/>
            <a:ext cx="3420000" cy="2484000"/>
          </a:xfrm>
        </p:spPr>
        <p:txBody>
          <a:bodyPr tIns="360000"/>
          <a:lstStyle>
            <a:lvl1pPr marL="0" indent="0" algn="ctr">
              <a:buNone/>
              <a:defRPr/>
            </a:lvl1pPr>
          </a:lstStyle>
          <a:p>
            <a:r>
              <a:rPr lang="de-DE" noProof="0"/>
              <a:t>Bild durch Klicken auf Symbol hinzufügen</a:t>
            </a:r>
            <a:endParaRPr lang="de-CH" noProof="0"/>
          </a:p>
        </p:txBody>
      </p:sp>
      <p:sp>
        <p:nvSpPr>
          <p:cNvPr id="14" name="Bildplatzhalter 10">
            <a:extLst>
              <a:ext uri="{FF2B5EF4-FFF2-40B4-BE49-F238E27FC236}">
                <a16:creationId xmlns:a16="http://schemas.microsoft.com/office/drawing/2014/main" id="{FE637F68-618E-43EB-B240-4BFA26852FC5}"/>
              </a:ext>
            </a:extLst>
          </p:cNvPr>
          <p:cNvSpPr>
            <a:spLocks noGrp="1"/>
          </p:cNvSpPr>
          <p:nvPr>
            <p:ph type="pic" sz="quarter" idx="17"/>
          </p:nvPr>
        </p:nvSpPr>
        <p:spPr>
          <a:xfrm>
            <a:off x="4385999" y="1414800"/>
            <a:ext cx="3420000" cy="2484000"/>
          </a:xfrm>
        </p:spPr>
        <p:txBody>
          <a:bodyPr tIns="360000"/>
          <a:lstStyle>
            <a:lvl1pPr marL="0" indent="0" algn="ctr">
              <a:buNone/>
              <a:defRPr/>
            </a:lvl1pPr>
          </a:lstStyle>
          <a:p>
            <a:r>
              <a:rPr lang="de-DE" noProof="0"/>
              <a:t>Bild durch Klicken auf Symbol hinzufügen</a:t>
            </a:r>
            <a:endParaRPr lang="de-CH" noProof="0"/>
          </a:p>
        </p:txBody>
      </p:sp>
    </p:spTree>
    <p:extLst>
      <p:ext uri="{BB962C8B-B14F-4D97-AF65-F5344CB8AC3E}">
        <p14:creationId xmlns:p14="http://schemas.microsoft.com/office/powerpoint/2010/main" val="2252988954"/>
      </p:ext>
    </p:extLst>
  </p:cSld>
  <p:clrMapOvr>
    <a:masterClrMapping/>
  </p:clrMapOvr>
  <p:extLst>
    <p:ext uri="{DCECCB84-F9BA-43D5-87BE-67443E8EF086}">
      <p15:sldGuideLst xmlns:p15="http://schemas.microsoft.com/office/powerpoint/2012/main">
        <p15:guide id="1" orient="horz" pos="39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 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6F7F9-CBC8-4641-B12B-7E76FD213E12}"/>
              </a:ext>
            </a:extLst>
          </p:cNvPr>
          <p:cNvSpPr>
            <a:spLocks noGrp="1"/>
          </p:cNvSpPr>
          <p:nvPr>
            <p:ph type="title"/>
          </p:nvPr>
        </p:nvSpPr>
        <p:spPr/>
        <p:txBody>
          <a:bodyPr/>
          <a:lstStyle/>
          <a:p>
            <a:r>
              <a:rPr lang="de-DE" noProof="0"/>
              <a:t>Mastertitelformat bearbeiten</a:t>
            </a:r>
            <a:endParaRPr lang="de-CH" noProof="0"/>
          </a:p>
        </p:txBody>
      </p:sp>
      <p:sp>
        <p:nvSpPr>
          <p:cNvPr id="3" name="Inhaltsplatzhalter 2">
            <a:extLst>
              <a:ext uri="{FF2B5EF4-FFF2-40B4-BE49-F238E27FC236}">
                <a16:creationId xmlns:a16="http://schemas.microsoft.com/office/drawing/2014/main" id="{87D3E2EF-5F98-49EC-BCEA-B215D49920A3}"/>
              </a:ext>
            </a:extLst>
          </p:cNvPr>
          <p:cNvSpPr>
            <a:spLocks noGrp="1"/>
          </p:cNvSpPr>
          <p:nvPr>
            <p:ph idx="1"/>
          </p:nvPr>
        </p:nvSpPr>
        <p:spPr>
          <a:xfrm>
            <a:off x="731837" y="1412875"/>
            <a:ext cx="10728325" cy="396000"/>
          </a:xfrm>
        </p:spPr>
        <p:txBody>
          <a:bodyPr/>
          <a:lstStyle>
            <a:lvl1pPr marL="0" indent="0">
              <a:buNone/>
              <a:defRPr b="1"/>
            </a:lvl1pPr>
            <a:lvl2pPr marL="266700" indent="0">
              <a:buNone/>
              <a:defRPr b="1"/>
            </a:lvl2pPr>
            <a:lvl3pPr marL="538163" indent="0">
              <a:buNone/>
              <a:defRPr b="1"/>
            </a:lvl3pPr>
            <a:lvl4pPr marL="804862" indent="0">
              <a:buNone/>
              <a:defRPr b="1"/>
            </a:lvl4pPr>
            <a:lvl5pPr marL="1076325" indent="0">
              <a:buNone/>
              <a:defRPr b="1"/>
            </a:lvl5pPr>
          </a:lstStyle>
          <a:p>
            <a:pPr lvl="0"/>
            <a:r>
              <a:rPr lang="de-DE" noProof="0"/>
              <a:t>Mastertextformat bearbeiten</a:t>
            </a:r>
          </a:p>
        </p:txBody>
      </p:sp>
      <p:pic>
        <p:nvPicPr>
          <p:cNvPr id="7" name="Grafik 6">
            <a:extLst>
              <a:ext uri="{FF2B5EF4-FFF2-40B4-BE49-F238E27FC236}">
                <a16:creationId xmlns:a16="http://schemas.microsoft.com/office/drawing/2014/main" id="{7F7C476A-2849-4D68-9FA2-3A5CFC13C8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837" y="6507088"/>
            <a:ext cx="984462" cy="162000"/>
          </a:xfrm>
          <a:prstGeom prst="rect">
            <a:avLst/>
          </a:prstGeom>
        </p:spPr>
      </p:pic>
      <p:sp>
        <p:nvSpPr>
          <p:cNvPr id="9" name="Tabellenplatzhalter 8">
            <a:extLst>
              <a:ext uri="{FF2B5EF4-FFF2-40B4-BE49-F238E27FC236}">
                <a16:creationId xmlns:a16="http://schemas.microsoft.com/office/drawing/2014/main" id="{A1D947E6-CC00-458E-BDE1-B0877E30333C}"/>
              </a:ext>
            </a:extLst>
          </p:cNvPr>
          <p:cNvSpPr>
            <a:spLocks noGrp="1"/>
          </p:cNvSpPr>
          <p:nvPr>
            <p:ph type="tbl" sz="quarter" idx="13"/>
          </p:nvPr>
        </p:nvSpPr>
        <p:spPr>
          <a:xfrm>
            <a:off x="731838" y="2061398"/>
            <a:ext cx="10728325" cy="4212401"/>
          </a:xfrm>
        </p:spPr>
        <p:txBody>
          <a:bodyPr tIns="1260000"/>
          <a:lstStyle>
            <a:lvl1pPr marL="0" indent="0" algn="ctr">
              <a:spcBef>
                <a:spcPts val="0"/>
              </a:spcBef>
              <a:buNone/>
              <a:defRPr sz="1400"/>
            </a:lvl1pPr>
          </a:lstStyle>
          <a:p>
            <a:r>
              <a:rPr lang="de-DE" noProof="0"/>
              <a:t>Tabelle durch Klicken auf Symbol hinzufügen</a:t>
            </a:r>
            <a:endParaRPr lang="de-CH" noProof="0"/>
          </a:p>
        </p:txBody>
      </p:sp>
    </p:spTree>
    <p:extLst>
      <p:ext uri="{BB962C8B-B14F-4D97-AF65-F5344CB8AC3E}">
        <p14:creationId xmlns:p14="http://schemas.microsoft.com/office/powerpoint/2010/main" val="2928661315"/>
      </p:ext>
    </p:extLst>
  </p:cSld>
  <p:clrMapOvr>
    <a:masterClrMapping/>
  </p:clrMapOvr>
  <p:extLst>
    <p:ext uri="{DCECCB84-F9BA-43D5-87BE-67443E8EF086}">
      <p15:sldGuideLst xmlns:p15="http://schemas.microsoft.com/office/powerpoint/2012/main">
        <p15:guide id="1" orient="horz" pos="395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chlussfolie">
    <p:bg>
      <p:bgPr>
        <a:solidFill>
          <a:schemeClr val="bg1"/>
        </a:solidFill>
        <a:effectLst/>
      </p:bgPr>
    </p:bg>
    <p:spTree>
      <p:nvGrpSpPr>
        <p:cNvPr id="1" name=""/>
        <p:cNvGrpSpPr/>
        <p:nvPr/>
      </p:nvGrpSpPr>
      <p:grpSpPr>
        <a:xfrm>
          <a:off x="0" y="0"/>
          <a:ext cx="0" cy="0"/>
          <a:chOff x="0" y="0"/>
          <a:chExt cx="0" cy="0"/>
        </a:xfrm>
      </p:grpSpPr>
      <p:sp>
        <p:nvSpPr>
          <p:cNvPr id="20" name="Inhaltsplatzhalter 2">
            <a:extLst>
              <a:ext uri="{FF2B5EF4-FFF2-40B4-BE49-F238E27FC236}">
                <a16:creationId xmlns:a16="http://schemas.microsoft.com/office/drawing/2014/main" id="{394B20FF-3667-40DF-92A1-C6CF3BBCA26D}"/>
              </a:ext>
            </a:extLst>
          </p:cNvPr>
          <p:cNvSpPr>
            <a:spLocks noGrp="1"/>
          </p:cNvSpPr>
          <p:nvPr>
            <p:ph idx="1"/>
          </p:nvPr>
        </p:nvSpPr>
        <p:spPr>
          <a:xfrm>
            <a:off x="731837" y="1146629"/>
            <a:ext cx="10728325" cy="4948863"/>
          </a:xfrm>
        </p:spPr>
        <p:txBody>
          <a:bodyPr/>
          <a:lstStyle>
            <a:lvl1pPr marL="0" indent="0">
              <a:spcBef>
                <a:spcPts val="0"/>
              </a:spcBef>
              <a:buNone/>
              <a:defRPr>
                <a:solidFill>
                  <a:schemeClr val="tx1"/>
                </a:solidFill>
              </a:defRPr>
            </a:lvl1pPr>
            <a:lvl2pPr marL="266700" indent="0">
              <a:buNone/>
              <a:defRPr>
                <a:solidFill>
                  <a:schemeClr val="bg1"/>
                </a:solidFill>
              </a:defRPr>
            </a:lvl2pPr>
            <a:lvl3pPr marL="540000" indent="0">
              <a:buNone/>
              <a:defRPr>
                <a:solidFill>
                  <a:schemeClr val="bg1"/>
                </a:solidFill>
              </a:defRPr>
            </a:lvl3pPr>
            <a:lvl4pPr marL="808537" indent="0">
              <a:buNone/>
              <a:defRPr>
                <a:solidFill>
                  <a:schemeClr val="bg1"/>
                </a:solidFill>
              </a:defRPr>
            </a:lvl4pPr>
            <a:lvl5pPr marL="1080000" indent="0">
              <a:buNone/>
              <a:defRPr>
                <a:solidFill>
                  <a:schemeClr val="bg1"/>
                </a:solidFill>
              </a:defRPr>
            </a:lvl5pPr>
          </a:lstStyle>
          <a:p>
            <a:pPr lvl="0"/>
            <a:r>
              <a:rPr lang="de-DE" noProof="0"/>
              <a:t>Mastertextformat bearbeiten</a:t>
            </a:r>
          </a:p>
        </p:txBody>
      </p:sp>
      <p:sp>
        <p:nvSpPr>
          <p:cNvPr id="5" name="Rectangle 4"/>
          <p:cNvSpPr/>
          <p:nvPr userDrawn="1"/>
        </p:nvSpPr>
        <p:spPr>
          <a:xfrm>
            <a:off x="638735" y="6306672"/>
            <a:ext cx="1190065" cy="504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672353" y="6407524"/>
            <a:ext cx="10851776" cy="363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18588" y="65363"/>
            <a:ext cx="4158279" cy="870086"/>
          </a:xfrm>
          <a:prstGeom prst="rect">
            <a:avLst/>
          </a:prstGeom>
        </p:spPr>
      </p:pic>
    </p:spTree>
    <p:extLst>
      <p:ext uri="{BB962C8B-B14F-4D97-AF65-F5344CB8AC3E}">
        <p14:creationId xmlns:p14="http://schemas.microsoft.com/office/powerpoint/2010/main" val="1752670339"/>
      </p:ext>
    </p:extLst>
  </p:cSld>
  <p:clrMapOvr>
    <a:masterClrMapping/>
  </p:clrMapOvr>
  <p:hf sldNum="0" hdr="0" dt="0"/>
  <p:extLst>
    <p:ext uri="{DCECCB84-F9BA-43D5-87BE-67443E8EF086}">
      <p15:sldGuideLst xmlns:p15="http://schemas.microsoft.com/office/powerpoint/2012/main">
        <p15:guide id="1" pos="6698">
          <p15:clr>
            <a:srgbClr val="FBAE40"/>
          </p15:clr>
        </p15:guide>
        <p15:guide id="3" orient="horz" pos="640">
          <p15:clr>
            <a:srgbClr val="FBAE40"/>
          </p15:clr>
        </p15:guide>
        <p15:guide id="4" orient="horz" pos="39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ild full page">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7F7C476A-2849-4D68-9FA2-3A5CFC13C8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837" y="6507088"/>
            <a:ext cx="984462" cy="162000"/>
          </a:xfrm>
          <a:prstGeom prst="rect">
            <a:avLst/>
          </a:prstGeom>
        </p:spPr>
      </p:pic>
      <p:sp>
        <p:nvSpPr>
          <p:cNvPr id="11" name="Bildplatzhalter 10">
            <a:extLst>
              <a:ext uri="{FF2B5EF4-FFF2-40B4-BE49-F238E27FC236}">
                <a16:creationId xmlns:a16="http://schemas.microsoft.com/office/drawing/2014/main" id="{05941150-30DE-48F5-9038-0E82CD18DE28}"/>
              </a:ext>
            </a:extLst>
          </p:cNvPr>
          <p:cNvSpPr>
            <a:spLocks noGrp="1"/>
          </p:cNvSpPr>
          <p:nvPr>
            <p:ph type="pic" sz="quarter" idx="13"/>
          </p:nvPr>
        </p:nvSpPr>
        <p:spPr>
          <a:xfrm>
            <a:off x="731837" y="260350"/>
            <a:ext cx="10728000" cy="6012524"/>
          </a:xfrm>
        </p:spPr>
        <p:txBody>
          <a:bodyPr tIns="2160000"/>
          <a:lstStyle>
            <a:lvl1pPr marL="0" indent="0" algn="ctr">
              <a:buNone/>
              <a:defRPr/>
            </a:lvl1pPr>
          </a:lstStyle>
          <a:p>
            <a:r>
              <a:rPr lang="de-DE" noProof="0"/>
              <a:t>Bild durch Klicken auf Symbol hinzufügen</a:t>
            </a:r>
            <a:endParaRPr lang="de-CH" noProof="0"/>
          </a:p>
        </p:txBody>
      </p:sp>
    </p:spTree>
    <p:extLst>
      <p:ext uri="{BB962C8B-B14F-4D97-AF65-F5344CB8AC3E}">
        <p14:creationId xmlns:p14="http://schemas.microsoft.com/office/powerpoint/2010/main" val="2880075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76C3A54-731B-4EE6-9FAB-FC790276F782}" type="datetime1">
              <a:rPr lang="de-DE" smtClean="0"/>
              <a:t>15.11.21</a:t>
            </a:fld>
            <a:endParaRPr lang="de-DE"/>
          </a:p>
        </p:txBody>
      </p:sp>
      <p:sp>
        <p:nvSpPr>
          <p:cNvPr id="3" name="Fußzeilenplatzhalter 2"/>
          <p:cNvSpPr>
            <a:spLocks noGrp="1"/>
          </p:cNvSpPr>
          <p:nvPr>
            <p:ph type="ftr" sz="quarter" idx="11"/>
          </p:nvPr>
        </p:nvSpPr>
        <p:spPr/>
        <p:txBody>
          <a:bodyPr/>
          <a:lstStyle/>
          <a:p>
            <a:r>
              <a:rPr lang="de-DE"/>
              <a:t>Roland Siegwart</a:t>
            </a:r>
          </a:p>
        </p:txBody>
      </p:sp>
      <p:sp>
        <p:nvSpPr>
          <p:cNvPr id="4" name="Foliennummernplatzhalter 3"/>
          <p:cNvSpPr>
            <a:spLocks noGrp="1"/>
          </p:cNvSpPr>
          <p:nvPr>
            <p:ph type="sldNum" sz="quarter" idx="12"/>
          </p:nvPr>
        </p:nvSpPr>
        <p:spPr/>
        <p:txBody>
          <a:bodyPr/>
          <a:lstStyle/>
          <a:p>
            <a:fld id="{6C6AE60A-B69C-4790-82F7-3882EDF23186}" type="slidenum">
              <a:rPr lang="de-DE" smtClean="0"/>
              <a:t>‹#›</a:t>
            </a:fld>
            <a:endParaRPr lang="de-DE"/>
          </a:p>
        </p:txBody>
      </p:sp>
      <p:sp>
        <p:nvSpPr>
          <p:cNvPr id="5" name="Titel 4"/>
          <p:cNvSpPr>
            <a:spLocks noGrp="1"/>
          </p:cNvSpPr>
          <p:nvPr>
            <p:ph type="title"/>
          </p:nvPr>
        </p:nvSpPr>
        <p:spPr/>
        <p:txBody>
          <a:bodyPr/>
          <a:lstStyle/>
          <a:p>
            <a:r>
              <a:rPr lang="de-DE"/>
              <a:t>Titelmasterformat durch Klicken bearbeiten</a:t>
            </a:r>
            <a:endParaRPr lang="de-CH"/>
          </a:p>
        </p:txBody>
      </p:sp>
    </p:spTree>
    <p:extLst>
      <p:ext uri="{BB962C8B-B14F-4D97-AF65-F5344CB8AC3E}">
        <p14:creationId xmlns:p14="http://schemas.microsoft.com/office/powerpoint/2010/main" val="280427834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elfolie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91294E-BEE7-4DA8-BBC8-88E1A7B07AEF}"/>
              </a:ext>
            </a:extLst>
          </p:cNvPr>
          <p:cNvSpPr>
            <a:spLocks noGrp="1"/>
          </p:cNvSpPr>
          <p:nvPr>
            <p:ph type="ctrTitle"/>
          </p:nvPr>
        </p:nvSpPr>
        <p:spPr>
          <a:xfrm>
            <a:off x="0" y="2233538"/>
            <a:ext cx="5904000" cy="2772000"/>
          </a:xfrm>
          <a:solidFill>
            <a:schemeClr val="accent1"/>
          </a:solidFill>
        </p:spPr>
        <p:txBody>
          <a:bodyPr lIns="1080000" tIns="252000" anchor="t" anchorCtr="0"/>
          <a:lstStyle>
            <a:lvl1pPr algn="l">
              <a:lnSpc>
                <a:spcPct val="100000"/>
              </a:lnSpc>
              <a:defRPr sz="3600">
                <a:solidFill>
                  <a:schemeClr val="bg1"/>
                </a:solidFill>
              </a:defRPr>
            </a:lvl1pPr>
          </a:lstStyle>
          <a:p>
            <a:r>
              <a:rPr lang="de-DE" noProof="0"/>
              <a:t>Mastertitelformat bearbeiten</a:t>
            </a:r>
            <a:endParaRPr lang="de-CH" noProof="0"/>
          </a:p>
        </p:txBody>
      </p:sp>
      <p:sp>
        <p:nvSpPr>
          <p:cNvPr id="4" name="Textplatzhalter 3">
            <a:extLst>
              <a:ext uri="{FF2B5EF4-FFF2-40B4-BE49-F238E27FC236}">
                <a16:creationId xmlns:a16="http://schemas.microsoft.com/office/drawing/2014/main" id="{EE41BE31-9613-4103-99FF-7DCFF643B329}"/>
              </a:ext>
            </a:extLst>
          </p:cNvPr>
          <p:cNvSpPr>
            <a:spLocks noGrp="1"/>
          </p:cNvSpPr>
          <p:nvPr>
            <p:ph type="body" sz="quarter" idx="13"/>
          </p:nvPr>
        </p:nvSpPr>
        <p:spPr>
          <a:xfrm>
            <a:off x="1078516" y="3860495"/>
            <a:ext cx="4680000" cy="1008000"/>
          </a:xfrm>
        </p:spPr>
        <p:txBody>
          <a:bodyPr/>
          <a:lstStyle>
            <a:lvl1pPr marL="0" indent="0">
              <a:lnSpc>
                <a:spcPct val="100000"/>
              </a:lnSpc>
              <a:spcBef>
                <a:spcPts val="0"/>
              </a:spcBef>
              <a:buNone/>
              <a:defRPr>
                <a:solidFill>
                  <a:schemeClr val="bg1"/>
                </a:solidFill>
              </a:defRPr>
            </a:lvl1pPr>
            <a:lvl2pPr marL="266700" indent="0">
              <a:lnSpc>
                <a:spcPct val="100000"/>
              </a:lnSpc>
              <a:spcBef>
                <a:spcPts val="0"/>
              </a:spcBef>
              <a:buNone/>
              <a:defRPr>
                <a:solidFill>
                  <a:schemeClr val="bg1"/>
                </a:solidFill>
              </a:defRPr>
            </a:lvl2pPr>
            <a:lvl3pPr marL="538163" indent="0">
              <a:lnSpc>
                <a:spcPct val="100000"/>
              </a:lnSpc>
              <a:spcBef>
                <a:spcPts val="0"/>
              </a:spcBef>
              <a:buNone/>
              <a:defRPr>
                <a:solidFill>
                  <a:schemeClr val="bg1"/>
                </a:solidFill>
              </a:defRPr>
            </a:lvl3pPr>
            <a:lvl4pPr marL="804862" indent="0">
              <a:lnSpc>
                <a:spcPct val="100000"/>
              </a:lnSpc>
              <a:spcBef>
                <a:spcPts val="0"/>
              </a:spcBef>
              <a:buNone/>
              <a:defRPr>
                <a:solidFill>
                  <a:schemeClr val="bg1"/>
                </a:solidFill>
              </a:defRPr>
            </a:lvl4pPr>
            <a:lvl5pPr marL="1076325" indent="0">
              <a:lnSpc>
                <a:spcPct val="100000"/>
              </a:lnSpc>
              <a:spcBef>
                <a:spcPts val="0"/>
              </a:spcBef>
              <a:buNone/>
              <a:defRPr>
                <a:solidFill>
                  <a:schemeClr val="bg1"/>
                </a:solidFill>
              </a:defRPr>
            </a:lvl5pPr>
          </a:lstStyle>
          <a:p>
            <a:pPr lvl="0"/>
            <a:r>
              <a:rPr lang="de-DE" noProof="0"/>
              <a:t>Mastertextformat bearbeiten</a:t>
            </a:r>
          </a:p>
        </p:txBody>
      </p:sp>
      <p:sp>
        <p:nvSpPr>
          <p:cNvPr id="9" name="Rectangle 8"/>
          <p:cNvSpPr/>
          <p:nvPr userDrawn="1"/>
        </p:nvSpPr>
        <p:spPr>
          <a:xfrm>
            <a:off x="672353" y="6407524"/>
            <a:ext cx="10851776" cy="363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18588" y="65363"/>
            <a:ext cx="4158279" cy="870086"/>
          </a:xfrm>
          <a:prstGeom prst="rect">
            <a:avLst/>
          </a:prstGeom>
        </p:spPr>
      </p:pic>
    </p:spTree>
    <p:extLst>
      <p:ext uri="{BB962C8B-B14F-4D97-AF65-F5344CB8AC3E}">
        <p14:creationId xmlns:p14="http://schemas.microsoft.com/office/powerpoint/2010/main" val="2485760528"/>
      </p:ext>
    </p:extLst>
  </p:cSld>
  <p:clrMapOvr>
    <a:masterClrMapping/>
  </p:clrMapOvr>
  <p:extLst>
    <p:ext uri="{DCECCB84-F9BA-43D5-87BE-67443E8EF086}">
      <p15:sldGuideLst xmlns:p15="http://schemas.microsoft.com/office/powerpoint/2012/main">
        <p15:guide id="2" pos="3840">
          <p15:clr>
            <a:srgbClr val="FBAE40"/>
          </p15:clr>
        </p15:guide>
        <p15:guide id="3" orient="horz" pos="640">
          <p15:clr>
            <a:srgbClr val="FBAE40"/>
          </p15:clr>
        </p15:guide>
        <p15:guide id="4" orient="horz" pos="3952">
          <p15:clr>
            <a:srgbClr val="FBAE40"/>
          </p15:clr>
        </p15:guide>
        <p15:guide id="5" pos="610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F Projects">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731836" y="2024065"/>
            <a:ext cx="5171963" cy="455515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a:t>Erste</a:t>
            </a:r>
            <a:r>
              <a:rPr lang="en-GB" dirty="0"/>
              <a:t> </a:t>
            </a:r>
            <a:r>
              <a:rPr lang="en-GB" dirty="0" err="1"/>
              <a:t>Ebene</a:t>
            </a:r>
            <a:endParaRPr lang="en-GB" dirty="0"/>
          </a:p>
          <a:p>
            <a:pPr lvl="1"/>
            <a:r>
              <a:rPr lang="en-GB" dirty="0" err="1"/>
              <a:t>Zweite</a:t>
            </a:r>
            <a:r>
              <a:rPr lang="en-GB" dirty="0"/>
              <a:t> </a:t>
            </a:r>
            <a:r>
              <a:rPr lang="en-GB" dirty="0" err="1"/>
              <a:t>Ebene</a:t>
            </a:r>
            <a:endParaRPr lang="en-GB" dirty="0"/>
          </a:p>
          <a:p>
            <a:pPr lvl="2"/>
            <a:r>
              <a:rPr lang="en-GB" dirty="0" err="1"/>
              <a:t>Dritte</a:t>
            </a:r>
            <a:r>
              <a:rPr lang="en-GB" dirty="0"/>
              <a:t> </a:t>
            </a:r>
            <a:r>
              <a:rPr lang="en-GB" dirty="0" err="1"/>
              <a:t>Ebene</a:t>
            </a:r>
            <a:endParaRPr lang="en-GB" dirty="0"/>
          </a:p>
          <a:p>
            <a:pPr lvl="3"/>
            <a:r>
              <a:rPr lang="en-GB" dirty="0" err="1"/>
              <a:t>Vierte</a:t>
            </a:r>
            <a:r>
              <a:rPr lang="en-GB" dirty="0"/>
              <a:t> </a:t>
            </a:r>
            <a:r>
              <a:rPr lang="en-GB" dirty="0" err="1"/>
              <a:t>Ebene</a:t>
            </a:r>
            <a:endParaRPr lang="en-GB" dirty="0"/>
          </a:p>
        </p:txBody>
      </p:sp>
      <p:sp>
        <p:nvSpPr>
          <p:cNvPr id="4" name="Inhaltsplatzhalter 3"/>
          <p:cNvSpPr>
            <a:spLocks noGrp="1"/>
          </p:cNvSpPr>
          <p:nvPr>
            <p:ph sz="half" idx="2"/>
          </p:nvPr>
        </p:nvSpPr>
        <p:spPr>
          <a:xfrm>
            <a:off x="6288022" y="2024065"/>
            <a:ext cx="5172140" cy="4371159"/>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endParaRPr lang="en-GB" dirty="0"/>
          </a:p>
        </p:txBody>
      </p:sp>
      <p:sp>
        <p:nvSpPr>
          <p:cNvPr id="8" name="Titel 7"/>
          <p:cNvSpPr>
            <a:spLocks noGrp="1"/>
          </p:cNvSpPr>
          <p:nvPr>
            <p:ph type="title" hasCustomPrompt="1"/>
          </p:nvPr>
        </p:nvSpPr>
        <p:spPr>
          <a:xfrm>
            <a:off x="731837" y="1048215"/>
            <a:ext cx="10728325" cy="730404"/>
          </a:xfrm>
          <a:solidFill>
            <a:schemeClr val="bg1"/>
          </a:solidFill>
        </p:spPr>
        <p:txBody>
          <a:bodyPr/>
          <a:lstStyle>
            <a:lvl1pPr>
              <a:defRPr/>
            </a:lvl1pPr>
          </a:lstStyle>
          <a:p>
            <a:r>
              <a:rPr lang="en-GB" dirty="0"/>
              <a:t>Add title</a:t>
            </a:r>
          </a:p>
        </p:txBody>
      </p:sp>
      <p:pic>
        <p:nvPicPr>
          <p:cNvPr id="7" name="Grafik 21">
            <a:extLst>
              <a:ext uri="{FF2B5EF4-FFF2-40B4-BE49-F238E27FC236}">
                <a16:creationId xmlns:a16="http://schemas.microsoft.com/office/drawing/2014/main" id="{F900572E-A73E-42BE-96FA-38ADC4E79F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838" y="360538"/>
            <a:ext cx="1765565" cy="288000"/>
          </a:xfrm>
          <a:prstGeom prst="rect">
            <a:avLst/>
          </a:prstGeom>
        </p:spPr>
      </p:pic>
      <p:sp>
        <p:nvSpPr>
          <p:cNvPr id="2" name="Rectangle 1"/>
          <p:cNvSpPr/>
          <p:nvPr userDrawn="1"/>
        </p:nvSpPr>
        <p:spPr>
          <a:xfrm>
            <a:off x="674649" y="6395224"/>
            <a:ext cx="10911468" cy="390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831873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elfolie 02">
    <p:spTree>
      <p:nvGrpSpPr>
        <p:cNvPr id="1" name=""/>
        <p:cNvGrpSpPr/>
        <p:nvPr/>
      </p:nvGrpSpPr>
      <p:grpSpPr>
        <a:xfrm>
          <a:off x="0" y="0"/>
          <a:ext cx="0" cy="0"/>
          <a:chOff x="0" y="0"/>
          <a:chExt cx="0" cy="0"/>
        </a:xfrm>
      </p:grpSpPr>
      <p:sp>
        <p:nvSpPr>
          <p:cNvPr id="11" name="Bildplatzhalter 4">
            <a:extLst>
              <a:ext uri="{FF2B5EF4-FFF2-40B4-BE49-F238E27FC236}">
                <a16:creationId xmlns:a16="http://schemas.microsoft.com/office/drawing/2014/main" id="{8A01615F-450E-43D0-B554-DA3FBD48DF34}"/>
              </a:ext>
            </a:extLst>
          </p:cNvPr>
          <p:cNvSpPr>
            <a:spLocks noGrp="1"/>
          </p:cNvSpPr>
          <p:nvPr>
            <p:ph type="pic" sz="quarter" idx="11"/>
          </p:nvPr>
        </p:nvSpPr>
        <p:spPr>
          <a:xfrm>
            <a:off x="731838" y="1016000"/>
            <a:ext cx="10728325" cy="5256000"/>
          </a:xfrm>
        </p:spPr>
        <p:txBody>
          <a:bodyPr lIns="0" tIns="0" rIns="5580000" anchor="ctr" anchorCtr="0"/>
          <a:lstStyle>
            <a:lvl1pPr marL="0" indent="0" algn="ctr">
              <a:buNone/>
              <a:defRPr/>
            </a:lvl1pPr>
          </a:lstStyle>
          <a:p>
            <a:r>
              <a:rPr lang="en-US" noProof="0"/>
              <a:t>Click icon to add picture</a:t>
            </a:r>
            <a:endParaRPr lang="de-CH" noProof="0"/>
          </a:p>
        </p:txBody>
      </p:sp>
      <p:sp>
        <p:nvSpPr>
          <p:cNvPr id="2" name="Titel 1">
            <a:extLst>
              <a:ext uri="{FF2B5EF4-FFF2-40B4-BE49-F238E27FC236}">
                <a16:creationId xmlns:a16="http://schemas.microsoft.com/office/drawing/2014/main" id="{3491294E-BEE7-4DA8-BBC8-88E1A7B07AEF}"/>
              </a:ext>
            </a:extLst>
          </p:cNvPr>
          <p:cNvSpPr>
            <a:spLocks noGrp="1"/>
          </p:cNvSpPr>
          <p:nvPr>
            <p:ph type="ctrTitle"/>
          </p:nvPr>
        </p:nvSpPr>
        <p:spPr>
          <a:xfrm>
            <a:off x="6504000" y="2957494"/>
            <a:ext cx="5688000" cy="2268000"/>
          </a:xfrm>
          <a:solidFill>
            <a:schemeClr val="accent2"/>
          </a:solidFill>
        </p:spPr>
        <p:txBody>
          <a:bodyPr lIns="324000" tIns="252000" anchor="t" anchorCtr="0"/>
          <a:lstStyle>
            <a:lvl1pPr algn="l">
              <a:lnSpc>
                <a:spcPct val="100000"/>
              </a:lnSpc>
              <a:defRPr sz="3600">
                <a:solidFill>
                  <a:schemeClr val="bg1"/>
                </a:solidFill>
              </a:defRPr>
            </a:lvl1pPr>
          </a:lstStyle>
          <a:p>
            <a:r>
              <a:rPr lang="en-US" noProof="0"/>
              <a:t>Click to edit Master title style</a:t>
            </a:r>
            <a:endParaRPr lang="de-CH" noProof="0"/>
          </a:p>
        </p:txBody>
      </p:sp>
      <p:pic>
        <p:nvPicPr>
          <p:cNvPr id="10" name="Grafik 9">
            <a:extLst>
              <a:ext uri="{FF2B5EF4-FFF2-40B4-BE49-F238E27FC236}">
                <a16:creationId xmlns:a16="http://schemas.microsoft.com/office/drawing/2014/main" id="{0EE7317F-7892-4B0F-BA41-44765BB93F0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838" y="360538"/>
            <a:ext cx="1765565" cy="288000"/>
          </a:xfrm>
          <a:prstGeom prst="rect">
            <a:avLst/>
          </a:prstGeom>
        </p:spPr>
      </p:pic>
      <p:sp>
        <p:nvSpPr>
          <p:cNvPr id="9" name="Textplatzhalter 3">
            <a:extLst>
              <a:ext uri="{FF2B5EF4-FFF2-40B4-BE49-F238E27FC236}">
                <a16:creationId xmlns:a16="http://schemas.microsoft.com/office/drawing/2014/main" id="{003A487C-8977-4264-A8A1-D6C1DB604682}"/>
              </a:ext>
            </a:extLst>
          </p:cNvPr>
          <p:cNvSpPr>
            <a:spLocks noGrp="1"/>
          </p:cNvSpPr>
          <p:nvPr>
            <p:ph type="body" sz="quarter" idx="13"/>
          </p:nvPr>
        </p:nvSpPr>
        <p:spPr>
          <a:xfrm>
            <a:off x="6845210" y="4639666"/>
            <a:ext cx="4320000" cy="468000"/>
          </a:xfrm>
        </p:spPr>
        <p:txBody>
          <a:bodyPr/>
          <a:lstStyle>
            <a:lvl1pPr marL="0" indent="0">
              <a:lnSpc>
                <a:spcPct val="100000"/>
              </a:lnSpc>
              <a:spcBef>
                <a:spcPts val="0"/>
              </a:spcBef>
              <a:buNone/>
              <a:defRPr>
                <a:solidFill>
                  <a:schemeClr val="bg1"/>
                </a:solidFill>
              </a:defRPr>
            </a:lvl1pPr>
            <a:lvl2pPr marL="266700" indent="0">
              <a:lnSpc>
                <a:spcPct val="100000"/>
              </a:lnSpc>
              <a:spcBef>
                <a:spcPts val="0"/>
              </a:spcBef>
              <a:buNone/>
              <a:defRPr>
                <a:solidFill>
                  <a:schemeClr val="bg1"/>
                </a:solidFill>
              </a:defRPr>
            </a:lvl2pPr>
            <a:lvl3pPr marL="538163" indent="0">
              <a:lnSpc>
                <a:spcPct val="100000"/>
              </a:lnSpc>
              <a:spcBef>
                <a:spcPts val="0"/>
              </a:spcBef>
              <a:buNone/>
              <a:defRPr>
                <a:solidFill>
                  <a:schemeClr val="bg1"/>
                </a:solidFill>
              </a:defRPr>
            </a:lvl3pPr>
            <a:lvl4pPr marL="804862" indent="0">
              <a:lnSpc>
                <a:spcPct val="100000"/>
              </a:lnSpc>
              <a:spcBef>
                <a:spcPts val="0"/>
              </a:spcBef>
              <a:buNone/>
              <a:defRPr>
                <a:solidFill>
                  <a:schemeClr val="bg1"/>
                </a:solidFill>
              </a:defRPr>
            </a:lvl4pPr>
            <a:lvl5pPr marL="1076325" indent="0">
              <a:lnSpc>
                <a:spcPct val="100000"/>
              </a:lnSpc>
              <a:spcBef>
                <a:spcPts val="0"/>
              </a:spcBef>
              <a:buNone/>
              <a:defRPr>
                <a:solidFill>
                  <a:schemeClr val="bg1"/>
                </a:solidFill>
              </a:defRPr>
            </a:lvl5pPr>
          </a:lstStyle>
          <a:p>
            <a:pPr lvl="0"/>
            <a:r>
              <a:rPr lang="en-US" noProof="0"/>
              <a:t>Edit Master text styles</a:t>
            </a:r>
          </a:p>
        </p:txBody>
      </p:sp>
      <p:sp>
        <p:nvSpPr>
          <p:cNvPr id="13" name="Bildplatzhalter 8">
            <a:extLst>
              <a:ext uri="{FF2B5EF4-FFF2-40B4-BE49-F238E27FC236}">
                <a16:creationId xmlns:a16="http://schemas.microsoft.com/office/drawing/2014/main" id="{E91D3734-CD8F-4F94-A813-570EF31C4732}"/>
              </a:ext>
            </a:extLst>
          </p:cNvPr>
          <p:cNvSpPr>
            <a:spLocks noGrp="1"/>
          </p:cNvSpPr>
          <p:nvPr>
            <p:ph type="pic" sz="quarter" idx="12"/>
          </p:nvPr>
        </p:nvSpPr>
        <p:spPr>
          <a:xfrm>
            <a:off x="10200163" y="6489088"/>
            <a:ext cx="1260000" cy="180000"/>
          </a:xfrm>
        </p:spPr>
        <p:txBody>
          <a:bodyPr/>
          <a:lstStyle>
            <a:lvl1pPr marL="0" indent="0" algn="l">
              <a:buNone/>
              <a:defRPr sz="700"/>
            </a:lvl1pPr>
          </a:lstStyle>
          <a:p>
            <a:r>
              <a:rPr lang="en-US" noProof="0"/>
              <a:t>Click icon to add picture</a:t>
            </a:r>
            <a:endParaRPr lang="de-CH" noProof="0"/>
          </a:p>
        </p:txBody>
      </p:sp>
      <p:sp>
        <p:nvSpPr>
          <p:cNvPr id="8" name="Textplatzhalter 5">
            <a:extLst>
              <a:ext uri="{FF2B5EF4-FFF2-40B4-BE49-F238E27FC236}">
                <a16:creationId xmlns:a16="http://schemas.microsoft.com/office/drawing/2014/main" id="{547D2927-4A99-4714-8EBA-F773EAA26308}"/>
              </a:ext>
            </a:extLst>
          </p:cNvPr>
          <p:cNvSpPr>
            <a:spLocks noGrp="1"/>
          </p:cNvSpPr>
          <p:nvPr>
            <p:ph type="body" sz="quarter" idx="16" hasCustomPrompt="1"/>
          </p:nvPr>
        </p:nvSpPr>
        <p:spPr>
          <a:xfrm>
            <a:off x="9696449" y="316800"/>
            <a:ext cx="1800000" cy="360000"/>
          </a:xfrm>
        </p:spPr>
        <p:txBody>
          <a:bodyPr anchor="b" anchorCtr="0"/>
          <a:lstStyle>
            <a:lvl1pPr marL="0" indent="0" algn="l">
              <a:spcBef>
                <a:spcPts val="0"/>
              </a:spcBef>
              <a:buNone/>
              <a:defRPr sz="1150"/>
            </a:lvl1pPr>
            <a:lvl2pPr>
              <a:defRPr sz="1150"/>
            </a:lvl2pPr>
            <a:lvl3pPr>
              <a:defRPr sz="1150"/>
            </a:lvl3pPr>
            <a:lvl4pPr>
              <a:defRPr sz="1150"/>
            </a:lvl4pPr>
            <a:lvl5pPr>
              <a:defRPr sz="1150"/>
            </a:lvl5pPr>
          </a:lstStyle>
          <a:p>
            <a:pPr lvl="0"/>
            <a:r>
              <a:rPr lang="de-DE" dirty="0"/>
              <a:t>Organisationseinheit verbal</a:t>
            </a:r>
            <a:br>
              <a:rPr lang="de-DE" dirty="0"/>
            </a:br>
            <a:r>
              <a:rPr lang="de-DE" dirty="0"/>
              <a:t>optional auf 2 Zeilen</a:t>
            </a:r>
          </a:p>
        </p:txBody>
      </p:sp>
    </p:spTree>
    <p:extLst>
      <p:ext uri="{BB962C8B-B14F-4D97-AF65-F5344CB8AC3E}">
        <p14:creationId xmlns:p14="http://schemas.microsoft.com/office/powerpoint/2010/main" val="418557995"/>
      </p:ext>
    </p:extLst>
  </p:cSld>
  <p:clrMapOvr>
    <a:masterClrMapping/>
  </p:clrMapOvr>
  <p:extLst>
    <p:ext uri="{DCECCB84-F9BA-43D5-87BE-67443E8EF086}">
      <p15:sldGuideLst xmlns:p15="http://schemas.microsoft.com/office/powerpoint/2012/main">
        <p15:guide id="3" orient="horz" pos="640">
          <p15:clr>
            <a:srgbClr val="FBAE40"/>
          </p15:clr>
        </p15:guide>
        <p15:guide id="4" orient="horz" pos="39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583BC8-E0EA-2F4E-8C12-3E1B258D137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03A5724-C46F-6A4D-AED5-360F0270D01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D51DF75-7223-5A4A-83DA-19510B6A3067}"/>
              </a:ext>
            </a:extLst>
          </p:cNvPr>
          <p:cNvSpPr>
            <a:spLocks noGrp="1"/>
          </p:cNvSpPr>
          <p:nvPr>
            <p:ph type="dt" sz="half" idx="10"/>
          </p:nvPr>
        </p:nvSpPr>
        <p:spPr>
          <a:xfrm>
            <a:off x="838200" y="6356350"/>
            <a:ext cx="2743200" cy="365125"/>
          </a:xfrm>
          <a:prstGeom prst="rect">
            <a:avLst/>
          </a:prstGeom>
        </p:spPr>
        <p:txBody>
          <a:bodyPr/>
          <a:lstStyle/>
          <a:p>
            <a:fld id="{904C8876-DE96-0640-9E16-2F6642DD50E9}" type="datetimeFigureOut">
              <a:rPr lang="de-DE" smtClean="0"/>
              <a:t>15.11.21</a:t>
            </a:fld>
            <a:endParaRPr lang="de-DE"/>
          </a:p>
        </p:txBody>
      </p:sp>
      <p:sp>
        <p:nvSpPr>
          <p:cNvPr id="5" name="Fußzeilenplatzhalter 4">
            <a:extLst>
              <a:ext uri="{FF2B5EF4-FFF2-40B4-BE49-F238E27FC236}">
                <a16:creationId xmlns:a16="http://schemas.microsoft.com/office/drawing/2014/main" id="{019CCE9E-F14C-1545-AFA7-0758475D17A5}"/>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9BC23CEB-7000-2949-A9F8-227606464939}"/>
              </a:ext>
            </a:extLst>
          </p:cNvPr>
          <p:cNvSpPr>
            <a:spLocks noGrp="1"/>
          </p:cNvSpPr>
          <p:nvPr>
            <p:ph type="sldNum" sz="quarter" idx="12"/>
          </p:nvPr>
        </p:nvSpPr>
        <p:spPr>
          <a:xfrm>
            <a:off x="8610600" y="6356350"/>
            <a:ext cx="2743200" cy="365125"/>
          </a:xfrm>
          <a:prstGeom prst="rect">
            <a:avLst/>
          </a:prstGeom>
        </p:spPr>
        <p:txBody>
          <a:bodyPr/>
          <a:lstStyle/>
          <a:p>
            <a:fld id="{5EE061DA-FFBD-F041-90CF-9784FD65422F}" type="slidenum">
              <a:rPr lang="de-DE" smtClean="0"/>
              <a:t>‹#›</a:t>
            </a:fld>
            <a:endParaRPr lang="de-DE"/>
          </a:p>
        </p:txBody>
      </p:sp>
    </p:spTree>
    <p:extLst>
      <p:ext uri="{BB962C8B-B14F-4D97-AF65-F5344CB8AC3E}">
        <p14:creationId xmlns:p14="http://schemas.microsoft.com/office/powerpoint/2010/main" val="3180130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9CEF804-E58C-481B-A606-7D35AF68FF55}"/>
              </a:ext>
            </a:extLst>
          </p:cNvPr>
          <p:cNvSpPr>
            <a:spLocks noGrp="1"/>
          </p:cNvSpPr>
          <p:nvPr>
            <p:ph type="title"/>
          </p:nvPr>
        </p:nvSpPr>
        <p:spPr>
          <a:xfrm>
            <a:off x="731837" y="260351"/>
            <a:ext cx="10728325" cy="900000"/>
          </a:xfrm>
          <a:prstGeom prst="rect">
            <a:avLst/>
          </a:prstGeom>
        </p:spPr>
        <p:txBody>
          <a:bodyPr vert="horz" lIns="0" tIns="0" rIns="0" bIns="0" rtlCol="0" anchor="t" anchorCtr="0">
            <a:noAutofit/>
          </a:bodyPr>
          <a:lstStyle/>
          <a:p>
            <a:r>
              <a:rPr lang="de-CH" noProof="0"/>
              <a:t>Mastertitelformat bearbeiten</a:t>
            </a:r>
          </a:p>
        </p:txBody>
      </p:sp>
      <p:sp>
        <p:nvSpPr>
          <p:cNvPr id="3" name="Textplatzhalter 2">
            <a:extLst>
              <a:ext uri="{FF2B5EF4-FFF2-40B4-BE49-F238E27FC236}">
                <a16:creationId xmlns:a16="http://schemas.microsoft.com/office/drawing/2014/main" id="{65C6EC0D-393C-42F2-B6A7-B19C9B098F2D}"/>
              </a:ext>
            </a:extLst>
          </p:cNvPr>
          <p:cNvSpPr>
            <a:spLocks noGrp="1"/>
          </p:cNvSpPr>
          <p:nvPr>
            <p:ph type="body" idx="1"/>
          </p:nvPr>
        </p:nvSpPr>
        <p:spPr>
          <a:xfrm>
            <a:off x="731837" y="1412875"/>
            <a:ext cx="10728325" cy="4680000"/>
          </a:xfrm>
          <a:prstGeom prst="rect">
            <a:avLst/>
          </a:prstGeom>
        </p:spPr>
        <p:txBody>
          <a:bodyPr vert="horz" lIns="0" tIns="0" rIns="0" bIns="0" rtlCol="0">
            <a:noAutofit/>
          </a:bodyPr>
          <a:lstStyle/>
          <a:p>
            <a:pPr lvl="0"/>
            <a:r>
              <a:rPr lang="de-CH" noProof="0"/>
              <a:t>Mastertextformat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pic>
        <p:nvPicPr>
          <p:cNvPr id="7" name="Grafik 6">
            <a:extLst>
              <a:ext uri="{FF2B5EF4-FFF2-40B4-BE49-F238E27FC236}">
                <a16:creationId xmlns:a16="http://schemas.microsoft.com/office/drawing/2014/main" id="{7F7C476A-2849-4D68-9FA2-3A5CFC13C833}"/>
              </a:ext>
            </a:extLst>
          </p:cNvPr>
          <p:cNvPicPr>
            <a:picLocks noChangeAspect="1"/>
          </p:cNvPicPr>
          <p:nvPr userDrawn="1"/>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31837" y="6509276"/>
            <a:ext cx="984462" cy="162000"/>
          </a:xfrm>
          <a:prstGeom prst="rect">
            <a:avLst/>
          </a:prstGeom>
        </p:spPr>
      </p:pic>
      <p:sp>
        <p:nvSpPr>
          <p:cNvPr id="8" name="TextBox 7"/>
          <p:cNvSpPr txBox="1"/>
          <p:nvPr userDrawn="1"/>
        </p:nvSpPr>
        <p:spPr>
          <a:xfrm>
            <a:off x="4051570" y="6436388"/>
            <a:ext cx="757427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400" dirty="0"/>
              <a:t>Innovation &amp; Entrepreneurship Lab</a:t>
            </a:r>
            <a:r>
              <a:rPr lang="de-CH" sz="1400" dirty="0"/>
              <a:t>			</a:t>
            </a:r>
            <a:r>
              <a:rPr lang="en-US" sz="1400" noProof="0" dirty="0"/>
              <a:t>Tomas Brenner | Jan 2021 |</a:t>
            </a:r>
            <a:r>
              <a:rPr lang="de-CH" sz="1400" baseline="0" noProof="0" dirty="0"/>
              <a:t> </a:t>
            </a:r>
            <a:fld id="{17CFFDA8-A069-4941-83A8-8505423D7794}" type="slidenum">
              <a:rPr lang="en-US" sz="1400" i="0" smtClean="0"/>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1400" i="0" dirty="0"/>
          </a:p>
        </p:txBody>
      </p:sp>
    </p:spTree>
    <p:extLst>
      <p:ext uri="{BB962C8B-B14F-4D97-AF65-F5344CB8AC3E}">
        <p14:creationId xmlns:p14="http://schemas.microsoft.com/office/powerpoint/2010/main" val="409606273"/>
      </p:ext>
    </p:extLst>
  </p:cSld>
  <p:clrMap bg1="lt1" tx1="dk1" bg2="lt2" tx2="dk2" accent1="accent1" accent2="accent2" accent3="accent3" accent4="accent4" accent5="accent5" accent6="accent6" hlink="hlink" folHlink="folHlink"/>
  <p:sldLayoutIdLst>
    <p:sldLayoutId id="2147483672" r:id="rId1"/>
    <p:sldLayoutId id="2147483649" r:id="rId2"/>
    <p:sldLayoutId id="2147483674" r:id="rId3"/>
    <p:sldLayoutId id="2147483650" r:id="rId4"/>
    <p:sldLayoutId id="2147483655" r:id="rId5"/>
    <p:sldLayoutId id="2147483658" r:id="rId6"/>
    <p:sldLayoutId id="2147483660" r:id="rId7"/>
    <p:sldLayoutId id="2147483661" r:id="rId8"/>
    <p:sldLayoutId id="2147483662" r:id="rId9"/>
    <p:sldLayoutId id="2147483663" r:id="rId10"/>
    <p:sldLayoutId id="2147483664" r:id="rId11"/>
    <p:sldLayoutId id="2147483673" r:id="rId12"/>
    <p:sldLayoutId id="2147483675" r:id="rId13"/>
    <p:sldLayoutId id="2147483676" r:id="rId14"/>
    <p:sldLayoutId id="2147483677" r:id="rId15"/>
    <p:sldLayoutId id="2147483678" r:id="rId16"/>
    <p:sldLayoutId id="2147483679" r:id="rId17"/>
  </p:sldLayoutIdLst>
  <p:hf sldNum="0" hdr="0"/>
  <p:txStyles>
    <p:titleStyle>
      <a:lvl1pPr algn="l" defTabSz="914400" rtl="0" eaLnBrk="1" latinLnBrk="0" hangingPunct="1">
        <a:lnSpc>
          <a:spcPct val="90000"/>
        </a:lnSpc>
        <a:spcBef>
          <a:spcPct val="0"/>
        </a:spcBef>
        <a:buNone/>
        <a:defRPr sz="2600" kern="1200">
          <a:solidFill>
            <a:schemeClr val="tx1"/>
          </a:solidFill>
          <a:latin typeface="+mj-lt"/>
          <a:ea typeface="+mj-ea"/>
          <a:cs typeface="+mj-cs"/>
        </a:defRPr>
      </a:lvl1pPr>
    </p:titleStyle>
    <p:bodyStyle>
      <a:lvl1pPr marL="270000" indent="-2700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538163"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2pPr>
      <a:lvl3pPr marL="81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3pPr>
      <a:lvl4pPr marL="1080000"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4pPr>
      <a:lvl5pPr marL="135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61" userDrawn="1">
          <p15:clr>
            <a:srgbClr val="F26B43"/>
          </p15:clr>
        </p15:guide>
        <p15:guide id="3" pos="7219" userDrawn="1">
          <p15:clr>
            <a:srgbClr val="F26B43"/>
          </p15:clr>
        </p15:guide>
        <p15:guide id="4" orient="horz" pos="164" userDrawn="1">
          <p15:clr>
            <a:srgbClr val="F26B43"/>
          </p15:clr>
        </p15:guide>
        <p15:guide id="5" orient="horz" pos="890" userDrawn="1">
          <p15:clr>
            <a:srgbClr val="F26B43"/>
          </p15:clr>
        </p15:guide>
        <p15:guide id="6" orient="horz" pos="4201" userDrawn="1">
          <p15:clr>
            <a:srgbClr val="F26B43"/>
          </p15:clr>
        </p15:guide>
        <p15:guide id="7"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emf"/><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slideLayout" Target="../slideLayouts/slideLayout5.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3" Type="http://schemas.openxmlformats.org/officeDocument/2006/relationships/image" Target="../media/image24.jpeg"/><Relationship Id="rId18" Type="http://schemas.openxmlformats.org/officeDocument/2006/relationships/image" Target="../media/image28.jpeg"/><Relationship Id="rId26" Type="http://schemas.openxmlformats.org/officeDocument/2006/relationships/image" Target="../media/image36.png"/><Relationship Id="rId39" Type="http://schemas.openxmlformats.org/officeDocument/2006/relationships/image" Target="../media/image49.jpeg"/><Relationship Id="rId21" Type="http://schemas.openxmlformats.org/officeDocument/2006/relationships/image" Target="../media/image31.jpeg"/><Relationship Id="rId34" Type="http://schemas.openxmlformats.org/officeDocument/2006/relationships/image" Target="../media/image44.jpeg"/><Relationship Id="rId42" Type="http://schemas.openxmlformats.org/officeDocument/2006/relationships/image" Target="../media/image52.png"/><Relationship Id="rId7" Type="http://schemas.openxmlformats.org/officeDocument/2006/relationships/image" Target="../media/image18.png"/><Relationship Id="rId2" Type="http://schemas.openxmlformats.org/officeDocument/2006/relationships/notesSlide" Target="../notesSlides/notesSlide4.xml"/><Relationship Id="rId16" Type="http://schemas.openxmlformats.org/officeDocument/2006/relationships/image" Target="../media/image26.png"/><Relationship Id="rId20" Type="http://schemas.openxmlformats.org/officeDocument/2006/relationships/image" Target="../media/image30.gif"/><Relationship Id="rId29" Type="http://schemas.openxmlformats.org/officeDocument/2006/relationships/image" Target="../media/image39.png"/><Relationship Id="rId41" Type="http://schemas.openxmlformats.org/officeDocument/2006/relationships/image" Target="../media/image51.jpeg"/><Relationship Id="rId1" Type="http://schemas.openxmlformats.org/officeDocument/2006/relationships/slideLayout" Target="../slideLayouts/slideLayout5.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4.png"/><Relationship Id="rId32" Type="http://schemas.openxmlformats.org/officeDocument/2006/relationships/image" Target="../media/image42.jpeg"/><Relationship Id="rId37" Type="http://schemas.openxmlformats.org/officeDocument/2006/relationships/image" Target="../media/image47.png"/><Relationship Id="rId40" Type="http://schemas.openxmlformats.org/officeDocument/2006/relationships/image" Target="../media/image50.gif"/><Relationship Id="rId5" Type="http://schemas.openxmlformats.org/officeDocument/2006/relationships/image" Target="../media/image16.png"/><Relationship Id="rId15" Type="http://schemas.openxmlformats.org/officeDocument/2006/relationships/image" Target="../media/image25.png"/><Relationship Id="rId23" Type="http://schemas.openxmlformats.org/officeDocument/2006/relationships/image" Target="../media/image33.png"/><Relationship Id="rId28" Type="http://schemas.openxmlformats.org/officeDocument/2006/relationships/image" Target="../media/image38.png"/><Relationship Id="rId36" Type="http://schemas.openxmlformats.org/officeDocument/2006/relationships/image" Target="../media/image46.jpeg"/><Relationship Id="rId10" Type="http://schemas.openxmlformats.org/officeDocument/2006/relationships/image" Target="../media/image21.png"/><Relationship Id="rId19" Type="http://schemas.openxmlformats.org/officeDocument/2006/relationships/image" Target="../media/image29.png"/><Relationship Id="rId31" Type="http://schemas.openxmlformats.org/officeDocument/2006/relationships/image" Target="../media/image41.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hyperlink" Target="http://www.ivt.baug.ethz.ch/oev/OpenTrack/Images/EnginePicture.gif" TargetMode="External"/><Relationship Id="rId22" Type="http://schemas.openxmlformats.org/officeDocument/2006/relationships/image" Target="../media/image32.jpeg"/><Relationship Id="rId27" Type="http://schemas.openxmlformats.org/officeDocument/2006/relationships/image" Target="../media/image37.png"/><Relationship Id="rId30" Type="http://schemas.openxmlformats.org/officeDocument/2006/relationships/image" Target="../media/image40.jpeg"/><Relationship Id="rId35" Type="http://schemas.openxmlformats.org/officeDocument/2006/relationships/image" Target="../media/image45.jpeg"/><Relationship Id="rId8" Type="http://schemas.openxmlformats.org/officeDocument/2006/relationships/image" Target="../media/image19.jpeg"/><Relationship Id="rId3" Type="http://schemas.openxmlformats.org/officeDocument/2006/relationships/image" Target="../media/image14.png"/><Relationship Id="rId12" Type="http://schemas.openxmlformats.org/officeDocument/2006/relationships/image" Target="../media/image23.jpeg"/><Relationship Id="rId17" Type="http://schemas.openxmlformats.org/officeDocument/2006/relationships/image" Target="../media/image27.jpeg"/><Relationship Id="rId25" Type="http://schemas.openxmlformats.org/officeDocument/2006/relationships/image" Target="../media/image35.png"/><Relationship Id="rId33" Type="http://schemas.openxmlformats.org/officeDocument/2006/relationships/image" Target="../media/image43.png"/><Relationship Id="rId38" Type="http://schemas.openxmlformats.org/officeDocument/2006/relationships/image" Target="../media/image48.png"/></Relationships>
</file>

<file path=ppt/slides/_rels/slide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slideLayout" Target="../slideLayouts/slideLayout6.xml"/><Relationship Id="rId7" Type="http://schemas.openxmlformats.org/officeDocument/2006/relationships/image" Target="../media/image56.jpeg"/><Relationship Id="rId12" Type="http://schemas.openxmlformats.org/officeDocument/2006/relationships/hyperlink" Target="https://www.youtube.com/watch?v=M9-gCGJVPvY"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5.jpeg"/><Relationship Id="rId11" Type="http://schemas.openxmlformats.org/officeDocument/2006/relationships/image" Target="../media/image60.jp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notesSlide" Target="../notesSlides/notesSlide6.xml"/><Relationship Id="rId9" Type="http://schemas.openxmlformats.org/officeDocument/2006/relationships/image" Target="../media/image58.jpeg"/></Relationships>
</file>

<file path=ppt/slides/_rels/slide7.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0.jpeg"/><Relationship Id="rId18" Type="http://schemas.openxmlformats.org/officeDocument/2006/relationships/image" Target="../media/image75.png"/><Relationship Id="rId26" Type="http://schemas.openxmlformats.org/officeDocument/2006/relationships/image" Target="../media/image83.png"/><Relationship Id="rId3" Type="http://schemas.openxmlformats.org/officeDocument/2006/relationships/image" Target="../media/image61.png"/><Relationship Id="rId21" Type="http://schemas.openxmlformats.org/officeDocument/2006/relationships/image" Target="../media/image78.png"/><Relationship Id="rId7" Type="http://schemas.openxmlformats.org/officeDocument/2006/relationships/image" Target="../media/image65.png"/><Relationship Id="rId12" Type="http://schemas.openxmlformats.org/officeDocument/2006/relationships/hyperlink" Target="http://www.venturekick.ch/index.cfm?CFID=45251399&amp;CFTOKEN=15356684&amp;page=119282" TargetMode="External"/><Relationship Id="rId17" Type="http://schemas.openxmlformats.org/officeDocument/2006/relationships/image" Target="../media/image74.png"/><Relationship Id="rId25" Type="http://schemas.openxmlformats.org/officeDocument/2006/relationships/image" Target="../media/image82.png"/><Relationship Id="rId2" Type="http://schemas.openxmlformats.org/officeDocument/2006/relationships/notesSlide" Target="../notesSlides/notesSlide7.xml"/><Relationship Id="rId16" Type="http://schemas.openxmlformats.org/officeDocument/2006/relationships/image" Target="../media/image73.png"/><Relationship Id="rId20" Type="http://schemas.openxmlformats.org/officeDocument/2006/relationships/image" Target="../media/image77.png"/><Relationship Id="rId29" Type="http://schemas.openxmlformats.org/officeDocument/2006/relationships/image" Target="../media/image86.png"/><Relationship Id="rId1" Type="http://schemas.openxmlformats.org/officeDocument/2006/relationships/slideLayout" Target="../slideLayouts/slideLayout5.xml"/><Relationship Id="rId6" Type="http://schemas.openxmlformats.org/officeDocument/2006/relationships/image" Target="../media/image64.png"/><Relationship Id="rId11" Type="http://schemas.openxmlformats.org/officeDocument/2006/relationships/image" Target="../media/image69.png"/><Relationship Id="rId24" Type="http://schemas.openxmlformats.org/officeDocument/2006/relationships/image" Target="../media/image81.png"/><Relationship Id="rId5" Type="http://schemas.openxmlformats.org/officeDocument/2006/relationships/image" Target="../media/image63.png"/><Relationship Id="rId15" Type="http://schemas.openxmlformats.org/officeDocument/2006/relationships/image" Target="../media/image72.png"/><Relationship Id="rId23" Type="http://schemas.openxmlformats.org/officeDocument/2006/relationships/image" Target="../media/image80.png"/><Relationship Id="rId28" Type="http://schemas.openxmlformats.org/officeDocument/2006/relationships/image" Target="../media/image85.png"/><Relationship Id="rId10" Type="http://schemas.openxmlformats.org/officeDocument/2006/relationships/image" Target="../media/image68.png"/><Relationship Id="rId19" Type="http://schemas.openxmlformats.org/officeDocument/2006/relationships/image" Target="../media/image76.png"/><Relationship Id="rId4" Type="http://schemas.openxmlformats.org/officeDocument/2006/relationships/image" Target="../media/image62.jpeg"/><Relationship Id="rId9" Type="http://schemas.openxmlformats.org/officeDocument/2006/relationships/image" Target="../media/image67.png"/><Relationship Id="rId14" Type="http://schemas.openxmlformats.org/officeDocument/2006/relationships/image" Target="../media/image71.gif"/><Relationship Id="rId22" Type="http://schemas.openxmlformats.org/officeDocument/2006/relationships/image" Target="../media/image79.jpeg"/><Relationship Id="rId27" Type="http://schemas.openxmlformats.org/officeDocument/2006/relationships/image" Target="../media/image8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93.jp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95.jpeg"/></Relationships>
</file>

<file path=ppt/slides/_rels/slide13.xml.rels><?xml version="1.0" encoding="UTF-8" standalone="yes"?>
<Relationships xmlns="http://schemas.openxmlformats.org/package/2006/relationships"><Relationship Id="rId26" Type="http://schemas.openxmlformats.org/officeDocument/2006/relationships/image" Target="../media/image114.jpeg"/><Relationship Id="rId21" Type="http://schemas.openxmlformats.org/officeDocument/2006/relationships/image" Target="../media/image109.jpeg"/><Relationship Id="rId42" Type="http://schemas.openxmlformats.org/officeDocument/2006/relationships/image" Target="../media/image130.png"/><Relationship Id="rId47" Type="http://schemas.openxmlformats.org/officeDocument/2006/relationships/image" Target="../media/image135.jpeg"/><Relationship Id="rId63" Type="http://schemas.openxmlformats.org/officeDocument/2006/relationships/image" Target="../media/image151.png"/><Relationship Id="rId68" Type="http://schemas.openxmlformats.org/officeDocument/2006/relationships/image" Target="../media/image156.png"/><Relationship Id="rId7" Type="http://schemas.microsoft.com/office/2007/relationships/diagramDrawing" Target="../diagrams/drawing1.xml"/><Relationship Id="rId2" Type="http://schemas.openxmlformats.org/officeDocument/2006/relationships/notesSlide" Target="../notesSlides/notesSlide13.xml"/><Relationship Id="rId16" Type="http://schemas.openxmlformats.org/officeDocument/2006/relationships/image" Target="../media/image104.png"/><Relationship Id="rId29" Type="http://schemas.openxmlformats.org/officeDocument/2006/relationships/image" Target="../media/image117.png"/><Relationship Id="rId11" Type="http://schemas.openxmlformats.org/officeDocument/2006/relationships/image" Target="../media/image99.png"/><Relationship Id="rId24" Type="http://schemas.openxmlformats.org/officeDocument/2006/relationships/image" Target="../media/image112.png"/><Relationship Id="rId32" Type="http://schemas.openxmlformats.org/officeDocument/2006/relationships/image" Target="../media/image120.png"/><Relationship Id="rId37" Type="http://schemas.openxmlformats.org/officeDocument/2006/relationships/image" Target="../media/image125.png"/><Relationship Id="rId40" Type="http://schemas.openxmlformats.org/officeDocument/2006/relationships/image" Target="../media/image128.png"/><Relationship Id="rId45" Type="http://schemas.openxmlformats.org/officeDocument/2006/relationships/image" Target="../media/image133.png"/><Relationship Id="rId53" Type="http://schemas.openxmlformats.org/officeDocument/2006/relationships/image" Target="../media/image141.jpeg"/><Relationship Id="rId58" Type="http://schemas.openxmlformats.org/officeDocument/2006/relationships/image" Target="../media/image146.png"/><Relationship Id="rId66" Type="http://schemas.openxmlformats.org/officeDocument/2006/relationships/image" Target="../media/image154.png"/><Relationship Id="rId5" Type="http://schemas.openxmlformats.org/officeDocument/2006/relationships/diagramQuickStyle" Target="../diagrams/quickStyle1.xml"/><Relationship Id="rId61" Type="http://schemas.openxmlformats.org/officeDocument/2006/relationships/image" Target="../media/image149.png"/><Relationship Id="rId19" Type="http://schemas.openxmlformats.org/officeDocument/2006/relationships/image" Target="../media/image107.png"/><Relationship Id="rId14" Type="http://schemas.openxmlformats.org/officeDocument/2006/relationships/image" Target="../media/image102.png"/><Relationship Id="rId22" Type="http://schemas.openxmlformats.org/officeDocument/2006/relationships/image" Target="../media/image110.jpeg"/><Relationship Id="rId27" Type="http://schemas.openxmlformats.org/officeDocument/2006/relationships/image" Target="../media/image115.png"/><Relationship Id="rId30" Type="http://schemas.openxmlformats.org/officeDocument/2006/relationships/image" Target="../media/image118.png"/><Relationship Id="rId35" Type="http://schemas.openxmlformats.org/officeDocument/2006/relationships/image" Target="../media/image123.png"/><Relationship Id="rId43" Type="http://schemas.openxmlformats.org/officeDocument/2006/relationships/image" Target="../media/image131.png"/><Relationship Id="rId48" Type="http://schemas.openxmlformats.org/officeDocument/2006/relationships/image" Target="../media/image136.png"/><Relationship Id="rId56" Type="http://schemas.openxmlformats.org/officeDocument/2006/relationships/image" Target="../media/image144.png"/><Relationship Id="rId64" Type="http://schemas.openxmlformats.org/officeDocument/2006/relationships/image" Target="../media/image152.png"/><Relationship Id="rId69" Type="http://schemas.openxmlformats.org/officeDocument/2006/relationships/image" Target="../media/image157.jpeg"/><Relationship Id="rId8" Type="http://schemas.openxmlformats.org/officeDocument/2006/relationships/image" Target="../media/image96.png"/><Relationship Id="rId51" Type="http://schemas.openxmlformats.org/officeDocument/2006/relationships/image" Target="../media/image139.png"/><Relationship Id="rId3" Type="http://schemas.openxmlformats.org/officeDocument/2006/relationships/diagramData" Target="../diagrams/data1.xml"/><Relationship Id="rId12" Type="http://schemas.openxmlformats.org/officeDocument/2006/relationships/image" Target="../media/image100.png"/><Relationship Id="rId17" Type="http://schemas.openxmlformats.org/officeDocument/2006/relationships/image" Target="../media/image105.png"/><Relationship Id="rId25" Type="http://schemas.openxmlformats.org/officeDocument/2006/relationships/image" Target="../media/image113.png"/><Relationship Id="rId33" Type="http://schemas.openxmlformats.org/officeDocument/2006/relationships/image" Target="../media/image121.jpeg"/><Relationship Id="rId38" Type="http://schemas.openxmlformats.org/officeDocument/2006/relationships/image" Target="../media/image126.jpeg"/><Relationship Id="rId46" Type="http://schemas.openxmlformats.org/officeDocument/2006/relationships/image" Target="../media/image134.png"/><Relationship Id="rId59" Type="http://schemas.openxmlformats.org/officeDocument/2006/relationships/image" Target="../media/image147.png"/><Relationship Id="rId67" Type="http://schemas.openxmlformats.org/officeDocument/2006/relationships/image" Target="../media/image155.png"/><Relationship Id="rId20" Type="http://schemas.openxmlformats.org/officeDocument/2006/relationships/image" Target="../media/image108.png"/><Relationship Id="rId41" Type="http://schemas.openxmlformats.org/officeDocument/2006/relationships/image" Target="../media/image129.png"/><Relationship Id="rId54" Type="http://schemas.openxmlformats.org/officeDocument/2006/relationships/image" Target="../media/image142.png"/><Relationship Id="rId62" Type="http://schemas.openxmlformats.org/officeDocument/2006/relationships/image" Target="../media/image150.png"/><Relationship Id="rId1" Type="http://schemas.openxmlformats.org/officeDocument/2006/relationships/slideLayout" Target="../slideLayouts/slideLayout5.xml"/><Relationship Id="rId6" Type="http://schemas.openxmlformats.org/officeDocument/2006/relationships/diagramColors" Target="../diagrams/colors1.xml"/><Relationship Id="rId15" Type="http://schemas.openxmlformats.org/officeDocument/2006/relationships/image" Target="../media/image103.png"/><Relationship Id="rId23" Type="http://schemas.openxmlformats.org/officeDocument/2006/relationships/image" Target="../media/image111.jpeg"/><Relationship Id="rId28" Type="http://schemas.openxmlformats.org/officeDocument/2006/relationships/image" Target="../media/image116.png"/><Relationship Id="rId36" Type="http://schemas.openxmlformats.org/officeDocument/2006/relationships/image" Target="../media/image124.png"/><Relationship Id="rId49" Type="http://schemas.openxmlformats.org/officeDocument/2006/relationships/image" Target="../media/image137.jpeg"/><Relationship Id="rId57" Type="http://schemas.openxmlformats.org/officeDocument/2006/relationships/image" Target="../media/image145.png"/><Relationship Id="rId10" Type="http://schemas.openxmlformats.org/officeDocument/2006/relationships/image" Target="../media/image98.png"/><Relationship Id="rId31" Type="http://schemas.openxmlformats.org/officeDocument/2006/relationships/image" Target="../media/image119.jpeg"/><Relationship Id="rId44" Type="http://schemas.openxmlformats.org/officeDocument/2006/relationships/image" Target="../media/image132.jpeg"/><Relationship Id="rId52" Type="http://schemas.openxmlformats.org/officeDocument/2006/relationships/image" Target="../media/image140.png"/><Relationship Id="rId60" Type="http://schemas.openxmlformats.org/officeDocument/2006/relationships/image" Target="../media/image148.jpeg"/><Relationship Id="rId65" Type="http://schemas.openxmlformats.org/officeDocument/2006/relationships/image" Target="../media/image153.jpeg"/><Relationship Id="rId4" Type="http://schemas.openxmlformats.org/officeDocument/2006/relationships/diagramLayout" Target="../diagrams/layout1.xml"/><Relationship Id="rId9" Type="http://schemas.openxmlformats.org/officeDocument/2006/relationships/image" Target="../media/image97.png"/><Relationship Id="rId13" Type="http://schemas.openxmlformats.org/officeDocument/2006/relationships/image" Target="../media/image101.png"/><Relationship Id="rId18" Type="http://schemas.openxmlformats.org/officeDocument/2006/relationships/image" Target="../media/image106.png"/><Relationship Id="rId39" Type="http://schemas.openxmlformats.org/officeDocument/2006/relationships/image" Target="../media/image127.png"/><Relationship Id="rId34" Type="http://schemas.openxmlformats.org/officeDocument/2006/relationships/image" Target="../media/image122.png"/><Relationship Id="rId50" Type="http://schemas.openxmlformats.org/officeDocument/2006/relationships/image" Target="../media/image138.png"/><Relationship Id="rId55" Type="http://schemas.openxmlformats.org/officeDocument/2006/relationships/image" Target="../media/image14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59.jpeg"/></Relationships>
</file>

<file path=ppt/slides/_rels/slide15.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8" Type="http://schemas.openxmlformats.org/officeDocument/2006/relationships/hyperlink" Target="https://www.instagram.com/eth_ielab/" TargetMode="External"/><Relationship Id="rId3" Type="http://schemas.openxmlformats.org/officeDocument/2006/relationships/image" Target="../media/image161.jpg"/><Relationship Id="rId7" Type="http://schemas.openxmlformats.org/officeDocument/2006/relationships/image" Target="../media/image163.png"/><Relationship Id="rId12" Type="http://schemas.openxmlformats.org/officeDocument/2006/relationships/image" Target="../media/image166.sv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hyperlink" Target="https://www.facebook.com/ETHieLab/" TargetMode="External"/><Relationship Id="rId11" Type="http://schemas.openxmlformats.org/officeDocument/2006/relationships/image" Target="../media/image165.png"/><Relationship Id="rId5" Type="http://schemas.openxmlformats.org/officeDocument/2006/relationships/image" Target="../media/image162.png"/><Relationship Id="rId10" Type="http://schemas.openxmlformats.org/officeDocument/2006/relationships/hyperlink" Target="https://twitter.com/eth_ielab" TargetMode="External"/><Relationship Id="rId4" Type="http://schemas.openxmlformats.org/officeDocument/2006/relationships/hyperlink" Target="https://www.linkedin.com/company/27104378/" TargetMode="External"/><Relationship Id="rId9" Type="http://schemas.openxmlformats.org/officeDocument/2006/relationships/image" Target="../media/image1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002060"/>
          </a:solidFill>
        </p:spPr>
        <p:txBody>
          <a:bodyPr vert="horz" lIns="1080000" tIns="0" rIns="0" bIns="0" rtlCol="0" anchor="t" anchorCtr="0">
            <a:noAutofit/>
          </a:bodyPr>
          <a:lstStyle/>
          <a:p>
            <a:r>
              <a:rPr lang="en-US" sz="3200" dirty="0"/>
              <a:t>Innovation and Entrepreneurship at  ETH</a:t>
            </a:r>
          </a:p>
        </p:txBody>
      </p:sp>
      <p:sp>
        <p:nvSpPr>
          <p:cNvPr id="4" name="Text Placeholder 3"/>
          <p:cNvSpPr>
            <a:spLocks noGrp="1"/>
          </p:cNvSpPr>
          <p:nvPr>
            <p:ph type="body" sz="quarter" idx="13"/>
          </p:nvPr>
        </p:nvSpPr>
        <p:spPr/>
        <p:txBody>
          <a:bodyPr/>
          <a:lstStyle/>
          <a:p>
            <a:r>
              <a:rPr lang="en-US" dirty="0"/>
              <a:t>Prepared for ….. </a:t>
            </a:r>
          </a:p>
          <a:p>
            <a:endParaRPr lang="en-US" dirty="0"/>
          </a:p>
          <a:p>
            <a:pPr>
              <a:tabLst>
                <a:tab pos="2689225" algn="l"/>
              </a:tabLst>
            </a:pPr>
            <a:r>
              <a:rPr lang="en-US" dirty="0"/>
              <a:t>	</a:t>
            </a:r>
            <a:r>
              <a:rPr lang="de-CH" dirty="0"/>
              <a:t>Michael Stucky</a:t>
            </a:r>
            <a:endParaRPr lang="en-US" dirty="0"/>
          </a:p>
        </p:txBody>
      </p:sp>
      <p:sp>
        <p:nvSpPr>
          <p:cNvPr id="5" name="Titel 2">
            <a:extLst>
              <a:ext uri="{FF2B5EF4-FFF2-40B4-BE49-F238E27FC236}">
                <a16:creationId xmlns:a16="http://schemas.microsoft.com/office/drawing/2014/main" id="{40A4A990-0283-4A61-A55D-8ACE2C05133E}"/>
              </a:ext>
            </a:extLst>
          </p:cNvPr>
          <p:cNvSpPr txBox="1">
            <a:spLocks/>
          </p:cNvSpPr>
          <p:nvPr/>
        </p:nvSpPr>
        <p:spPr>
          <a:xfrm>
            <a:off x="731836" y="6028142"/>
            <a:ext cx="10800000" cy="746136"/>
          </a:xfrm>
          <a:prstGeom prst="rect">
            <a:avLst/>
          </a:prstGeom>
          <a:solidFill>
            <a:srgbClr val="002060"/>
          </a:solidFill>
        </p:spPr>
        <p:txBody>
          <a:bodyPr vert="horz" lIns="1080000" tIns="0" rIns="0" bIns="0" rtlCol="0" anchor="t" anchorCtr="0">
            <a:noAutofit/>
          </a:bodyPr>
          <a:lst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a:lstStyle>
          <a:p>
            <a:endParaRPr lang="en-GB" dirty="0"/>
          </a:p>
        </p:txBody>
      </p:sp>
      <p:grpSp>
        <p:nvGrpSpPr>
          <p:cNvPr id="6" name="Gruppierung 4"/>
          <p:cNvGrpSpPr/>
          <p:nvPr/>
        </p:nvGrpSpPr>
        <p:grpSpPr>
          <a:xfrm>
            <a:off x="829818" y="5169464"/>
            <a:ext cx="10666631" cy="1733510"/>
            <a:chOff x="668758" y="5315634"/>
            <a:chExt cx="10501942" cy="1733733"/>
          </a:xfrm>
        </p:grpSpPr>
        <p:grpSp>
          <p:nvGrpSpPr>
            <p:cNvPr id="7" name="Gruppierung 4"/>
            <p:cNvGrpSpPr/>
            <p:nvPr/>
          </p:nvGrpSpPr>
          <p:grpSpPr>
            <a:xfrm>
              <a:off x="4889245" y="5315634"/>
              <a:ext cx="2307901" cy="1702951"/>
              <a:chOff x="4762245" y="5074334"/>
              <a:chExt cx="2307901" cy="1702951"/>
            </a:xfrm>
          </p:grpSpPr>
          <p:sp>
            <p:nvSpPr>
              <p:cNvPr id="20" name="Inhaltsplatzhalter 1"/>
              <p:cNvSpPr txBox="1">
                <a:spLocks/>
              </p:cNvSpPr>
              <p:nvPr/>
            </p:nvSpPr>
            <p:spPr bwMode="auto">
              <a:xfrm>
                <a:off x="4762245" y="5907247"/>
                <a:ext cx="2307901" cy="870038"/>
              </a:xfrm>
              <a:prstGeom prst="rect">
                <a:avLst/>
              </a:prstGeom>
              <a:noFill/>
              <a:ln w="9525">
                <a:noFill/>
                <a:miter lim="800000"/>
                <a:headEnd/>
                <a:tailEnd/>
              </a:ln>
            </p:spPr>
            <p:txBody>
              <a:bodyPr wrap="square" lIns="143949" tIns="107962" rIns="143949" bIns="143949">
                <a:spAutoFit/>
              </a:bodyPr>
              <a:lstStyle>
                <a:lvl1pPr marL="361950" indent="-361950" algn="l" rtl="0" eaLnBrk="0" fontAlgn="base" hangingPunct="0">
                  <a:spcBef>
                    <a:spcPct val="20000"/>
                  </a:spcBef>
                  <a:spcAft>
                    <a:spcPct val="0"/>
                  </a:spcAft>
                  <a:buClr>
                    <a:schemeClr val="accent2"/>
                  </a:buClr>
                  <a:buFont typeface="Wingdings" pitchFamily="2" charset="2"/>
                  <a:buChar char="§"/>
                  <a:defRPr sz="2000">
                    <a:solidFill>
                      <a:schemeClr val="tx1"/>
                    </a:solidFill>
                    <a:latin typeface="+mn-lt"/>
                    <a:ea typeface="+mn-ea"/>
                    <a:cs typeface="+mn-cs"/>
                  </a:defRPr>
                </a:lvl1pPr>
                <a:lvl2pPr marL="628650" indent="-242888" algn="l" rtl="0" eaLnBrk="0" fontAlgn="base" hangingPunct="0">
                  <a:lnSpc>
                    <a:spcPts val="2200"/>
                  </a:lnSpc>
                  <a:spcBef>
                    <a:spcPts val="400"/>
                  </a:spcBef>
                  <a:spcAft>
                    <a:spcPct val="0"/>
                  </a:spcAft>
                  <a:buClr>
                    <a:srgbClr val="7FA7C8"/>
                  </a:buClr>
                  <a:buFont typeface="Wingdings" pitchFamily="2" charset="2"/>
                  <a:buChar char="§"/>
                  <a:defRPr sz="2000">
                    <a:solidFill>
                      <a:schemeClr val="tx1"/>
                    </a:solidFill>
                    <a:latin typeface="+mn-lt"/>
                    <a:ea typeface="+mn-ea"/>
                  </a:defRPr>
                </a:lvl2pPr>
                <a:lvl3pPr marL="957263" indent="-190500" algn="l" rtl="0" eaLnBrk="0" fontAlgn="base" hangingPunct="0">
                  <a:lnSpc>
                    <a:spcPts val="2000"/>
                  </a:lnSpc>
                  <a:spcBef>
                    <a:spcPts val="400"/>
                  </a:spcBef>
                  <a:spcAft>
                    <a:spcPct val="0"/>
                  </a:spcAft>
                  <a:buClr>
                    <a:srgbClr val="BFD3E3"/>
                  </a:buClr>
                  <a:buFont typeface="Wingdings" pitchFamily="2" charset="2"/>
                  <a:buChar char="§"/>
                  <a:defRPr sz="1600">
                    <a:solidFill>
                      <a:schemeClr val="tx1"/>
                    </a:solidFill>
                    <a:latin typeface="+mn-lt"/>
                    <a:ea typeface="+mn-ea"/>
                  </a:defRPr>
                </a:lvl3pPr>
                <a:lvl4pPr marL="1343025" indent="-195263" algn="l" rtl="0" eaLnBrk="0" fontAlgn="base" hangingPunct="0">
                  <a:lnSpc>
                    <a:spcPts val="1800"/>
                  </a:lnSpc>
                  <a:spcBef>
                    <a:spcPts val="200"/>
                  </a:spcBef>
                  <a:spcAft>
                    <a:spcPct val="0"/>
                  </a:spcAft>
                  <a:buClr>
                    <a:srgbClr val="BFD3E3"/>
                  </a:buClr>
                  <a:buFont typeface="Wingdings" pitchFamily="2" charset="2"/>
                  <a:buChar char="§"/>
                  <a:defRPr sz="1400">
                    <a:solidFill>
                      <a:schemeClr val="tx1"/>
                    </a:solidFill>
                    <a:latin typeface="+mn-lt"/>
                    <a:ea typeface="+mn-ea"/>
                  </a:defRPr>
                </a:lvl4pPr>
                <a:lvl5pPr marL="1524000" indent="-96838" algn="l" rtl="0" eaLnBrk="0" fontAlgn="base" hangingPunct="0">
                  <a:spcBef>
                    <a:spcPct val="20000"/>
                  </a:spcBef>
                  <a:spcAft>
                    <a:spcPct val="0"/>
                  </a:spcAft>
                  <a:buClr>
                    <a:srgbClr val="BFD3E3"/>
                  </a:buClr>
                  <a:buFont typeface="Wingdings" pitchFamily="2" charset="2"/>
                  <a:buChar char="§"/>
                  <a:defRPr sz="1000">
                    <a:solidFill>
                      <a:schemeClr val="tx1"/>
                    </a:solidFill>
                    <a:latin typeface="+mn-lt"/>
                    <a:ea typeface="+mn-ea"/>
                  </a:defRPr>
                </a:lvl5pPr>
                <a:lvl6pPr marL="19812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6pPr>
                <a:lvl7pPr marL="24384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7pPr>
                <a:lvl8pPr marL="28956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8pPr>
                <a:lvl9pPr marL="33528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9pPr>
              </a:lstStyle>
              <a:p>
                <a:pPr marL="0" indent="0" algn="ctr">
                  <a:lnSpc>
                    <a:spcPts val="1600"/>
                  </a:lnSpc>
                  <a:spcBef>
                    <a:spcPts val="0"/>
                  </a:spcBef>
                  <a:spcAft>
                    <a:spcPts val="0"/>
                  </a:spcAft>
                  <a:buClr>
                    <a:schemeClr val="accent1"/>
                  </a:buClr>
                  <a:buNone/>
                  <a:tabLst>
                    <a:tab pos="0" algn="l"/>
                  </a:tabLst>
                </a:pPr>
                <a:r>
                  <a:rPr lang="de-DE" sz="1400" dirty="0">
                    <a:solidFill>
                      <a:schemeClr val="bg1"/>
                    </a:solidFill>
                  </a:rPr>
                  <a:t>550+ Professors</a:t>
                </a:r>
              </a:p>
              <a:p>
                <a:pPr marL="0" indent="0" algn="ctr">
                  <a:lnSpc>
                    <a:spcPts val="1600"/>
                  </a:lnSpc>
                  <a:spcBef>
                    <a:spcPts val="0"/>
                  </a:spcBef>
                  <a:spcAft>
                    <a:spcPts val="0"/>
                  </a:spcAft>
                  <a:buClr>
                    <a:schemeClr val="accent1"/>
                  </a:buClr>
                  <a:buNone/>
                  <a:tabLst>
                    <a:tab pos="0" algn="l"/>
                  </a:tabLst>
                </a:pPr>
                <a:r>
                  <a:rPr lang="de-DE" sz="1400" dirty="0">
                    <a:solidFill>
                      <a:schemeClr val="bg1"/>
                    </a:solidFill>
                  </a:rPr>
                  <a:t>16 </a:t>
                </a:r>
                <a:r>
                  <a:rPr lang="de-DE" sz="1400" dirty="0" err="1">
                    <a:solidFill>
                      <a:schemeClr val="bg1"/>
                    </a:solidFill>
                  </a:rPr>
                  <a:t>Faculties</a:t>
                </a:r>
                <a:r>
                  <a:rPr lang="de-DE" sz="1400" dirty="0">
                    <a:solidFill>
                      <a:schemeClr val="bg1"/>
                    </a:solidFill>
                  </a:rPr>
                  <a:t> </a:t>
                </a:r>
              </a:p>
              <a:p>
                <a:pPr marL="0" indent="0" algn="ctr">
                  <a:lnSpc>
                    <a:spcPts val="1600"/>
                  </a:lnSpc>
                  <a:spcBef>
                    <a:spcPts val="0"/>
                  </a:spcBef>
                  <a:spcAft>
                    <a:spcPts val="0"/>
                  </a:spcAft>
                  <a:buClr>
                    <a:schemeClr val="accent1"/>
                  </a:buClr>
                  <a:buNone/>
                  <a:tabLst>
                    <a:tab pos="0" algn="l"/>
                  </a:tabLst>
                </a:pPr>
                <a:r>
                  <a:rPr lang="de-DE" sz="1400" dirty="0">
                    <a:solidFill>
                      <a:schemeClr val="bg1"/>
                    </a:solidFill>
                  </a:rPr>
                  <a:t>10‘000 </a:t>
                </a:r>
                <a:r>
                  <a:rPr lang="de-DE" sz="1400" dirty="0" err="1">
                    <a:solidFill>
                      <a:schemeClr val="bg1"/>
                    </a:solidFill>
                  </a:rPr>
                  <a:t>Employees</a:t>
                </a:r>
                <a:r>
                  <a:rPr lang="de-DE" sz="1400" dirty="0">
                    <a:solidFill>
                      <a:schemeClr val="bg1"/>
                    </a:solidFill>
                  </a:rPr>
                  <a:t>  </a:t>
                </a:r>
              </a:p>
            </p:txBody>
          </p:sp>
          <p:pic>
            <p:nvPicPr>
              <p:cNvPr id="21" name="Bild 12" descr="eth_icons_boilerplate_sw-neg_02-Professoren.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27187" y="5074334"/>
                <a:ext cx="856345" cy="900118"/>
              </a:xfrm>
              <a:prstGeom prst="rect">
                <a:avLst/>
              </a:prstGeom>
            </p:spPr>
          </p:pic>
        </p:grpSp>
        <p:grpSp>
          <p:nvGrpSpPr>
            <p:cNvPr id="8" name="Gruppierung 5"/>
            <p:cNvGrpSpPr/>
            <p:nvPr/>
          </p:nvGrpSpPr>
          <p:grpSpPr>
            <a:xfrm>
              <a:off x="6752894" y="5315634"/>
              <a:ext cx="2307901" cy="1518261"/>
              <a:chOff x="6397294" y="5074334"/>
              <a:chExt cx="2307901" cy="1518261"/>
            </a:xfrm>
          </p:grpSpPr>
          <p:pic>
            <p:nvPicPr>
              <p:cNvPr id="18" name="Bild 15" descr="eth_icons_boilerplate_sw-neg_03-Nobelpreis.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374301" y="5074334"/>
                <a:ext cx="584340" cy="900117"/>
              </a:xfrm>
              <a:prstGeom prst="rect">
                <a:avLst/>
              </a:prstGeom>
            </p:spPr>
          </p:pic>
          <p:sp>
            <p:nvSpPr>
              <p:cNvPr id="19" name="Inhaltsplatzhalter 1"/>
              <p:cNvSpPr txBox="1">
                <a:spLocks/>
              </p:cNvSpPr>
              <p:nvPr/>
            </p:nvSpPr>
            <p:spPr bwMode="auto">
              <a:xfrm>
                <a:off x="6397294" y="5907247"/>
                <a:ext cx="2307901" cy="685348"/>
              </a:xfrm>
              <a:prstGeom prst="rect">
                <a:avLst/>
              </a:prstGeom>
              <a:noFill/>
              <a:ln w="9525">
                <a:noFill/>
                <a:miter lim="800000"/>
                <a:headEnd/>
                <a:tailEnd/>
              </a:ln>
            </p:spPr>
            <p:txBody>
              <a:bodyPr wrap="square" lIns="143949" tIns="107962" rIns="143949" bIns="143949">
                <a:spAutoFit/>
              </a:bodyPr>
              <a:lstStyle>
                <a:lvl1pPr marL="361950" indent="-361950" algn="l" rtl="0" eaLnBrk="0" fontAlgn="base" hangingPunct="0">
                  <a:spcBef>
                    <a:spcPct val="20000"/>
                  </a:spcBef>
                  <a:spcAft>
                    <a:spcPct val="0"/>
                  </a:spcAft>
                  <a:buClr>
                    <a:schemeClr val="accent2"/>
                  </a:buClr>
                  <a:buFont typeface="Wingdings" pitchFamily="2" charset="2"/>
                  <a:buChar char="§"/>
                  <a:defRPr sz="2000">
                    <a:solidFill>
                      <a:schemeClr val="tx1"/>
                    </a:solidFill>
                    <a:latin typeface="+mn-lt"/>
                    <a:ea typeface="+mn-ea"/>
                    <a:cs typeface="+mn-cs"/>
                  </a:defRPr>
                </a:lvl1pPr>
                <a:lvl2pPr marL="628650" indent="-242888" algn="l" rtl="0" eaLnBrk="0" fontAlgn="base" hangingPunct="0">
                  <a:lnSpc>
                    <a:spcPts val="2200"/>
                  </a:lnSpc>
                  <a:spcBef>
                    <a:spcPts val="400"/>
                  </a:spcBef>
                  <a:spcAft>
                    <a:spcPct val="0"/>
                  </a:spcAft>
                  <a:buClr>
                    <a:srgbClr val="7FA7C8"/>
                  </a:buClr>
                  <a:buFont typeface="Wingdings" pitchFamily="2" charset="2"/>
                  <a:buChar char="§"/>
                  <a:defRPr sz="2000">
                    <a:solidFill>
                      <a:schemeClr val="tx1"/>
                    </a:solidFill>
                    <a:latin typeface="+mn-lt"/>
                    <a:ea typeface="+mn-ea"/>
                  </a:defRPr>
                </a:lvl2pPr>
                <a:lvl3pPr marL="957263" indent="-190500" algn="l" rtl="0" eaLnBrk="0" fontAlgn="base" hangingPunct="0">
                  <a:lnSpc>
                    <a:spcPts val="2000"/>
                  </a:lnSpc>
                  <a:spcBef>
                    <a:spcPts val="400"/>
                  </a:spcBef>
                  <a:spcAft>
                    <a:spcPct val="0"/>
                  </a:spcAft>
                  <a:buClr>
                    <a:srgbClr val="BFD3E3"/>
                  </a:buClr>
                  <a:buFont typeface="Wingdings" pitchFamily="2" charset="2"/>
                  <a:buChar char="§"/>
                  <a:defRPr sz="1600">
                    <a:solidFill>
                      <a:schemeClr val="tx1"/>
                    </a:solidFill>
                    <a:latin typeface="+mn-lt"/>
                    <a:ea typeface="+mn-ea"/>
                  </a:defRPr>
                </a:lvl3pPr>
                <a:lvl4pPr marL="1343025" indent="-195263" algn="l" rtl="0" eaLnBrk="0" fontAlgn="base" hangingPunct="0">
                  <a:lnSpc>
                    <a:spcPts val="1800"/>
                  </a:lnSpc>
                  <a:spcBef>
                    <a:spcPts val="200"/>
                  </a:spcBef>
                  <a:spcAft>
                    <a:spcPct val="0"/>
                  </a:spcAft>
                  <a:buClr>
                    <a:srgbClr val="BFD3E3"/>
                  </a:buClr>
                  <a:buFont typeface="Wingdings" pitchFamily="2" charset="2"/>
                  <a:buChar char="§"/>
                  <a:defRPr sz="1400">
                    <a:solidFill>
                      <a:schemeClr val="tx1"/>
                    </a:solidFill>
                    <a:latin typeface="+mn-lt"/>
                    <a:ea typeface="+mn-ea"/>
                  </a:defRPr>
                </a:lvl4pPr>
                <a:lvl5pPr marL="1524000" indent="-96838" algn="l" rtl="0" eaLnBrk="0" fontAlgn="base" hangingPunct="0">
                  <a:spcBef>
                    <a:spcPct val="20000"/>
                  </a:spcBef>
                  <a:spcAft>
                    <a:spcPct val="0"/>
                  </a:spcAft>
                  <a:buClr>
                    <a:srgbClr val="BFD3E3"/>
                  </a:buClr>
                  <a:buFont typeface="Wingdings" pitchFamily="2" charset="2"/>
                  <a:buChar char="§"/>
                  <a:defRPr sz="1000">
                    <a:solidFill>
                      <a:schemeClr val="tx1"/>
                    </a:solidFill>
                    <a:latin typeface="+mn-lt"/>
                    <a:ea typeface="+mn-ea"/>
                  </a:defRPr>
                </a:lvl5pPr>
                <a:lvl6pPr marL="19812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6pPr>
                <a:lvl7pPr marL="24384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7pPr>
                <a:lvl8pPr marL="28956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8pPr>
                <a:lvl9pPr marL="33528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9pPr>
              </a:lstStyle>
              <a:p>
                <a:pPr marL="0" indent="0" algn="ctr">
                  <a:spcBef>
                    <a:spcPts val="0"/>
                  </a:spcBef>
                  <a:spcAft>
                    <a:spcPts val="0"/>
                  </a:spcAft>
                  <a:buClr>
                    <a:schemeClr val="accent1"/>
                  </a:buClr>
                  <a:buNone/>
                  <a:tabLst>
                    <a:tab pos="0" algn="l"/>
                  </a:tabLst>
                </a:pPr>
                <a:r>
                  <a:rPr lang="de-CH" sz="1400" dirty="0">
                    <a:solidFill>
                      <a:schemeClr val="bg1"/>
                    </a:solidFill>
                  </a:rPr>
                  <a:t>21 Nobel </a:t>
                </a:r>
              </a:p>
              <a:p>
                <a:pPr marL="0" indent="0" algn="ctr">
                  <a:spcBef>
                    <a:spcPts val="0"/>
                  </a:spcBef>
                  <a:spcAft>
                    <a:spcPts val="0"/>
                  </a:spcAft>
                  <a:buClr>
                    <a:schemeClr val="accent1"/>
                  </a:buClr>
                  <a:buNone/>
                  <a:tabLst>
                    <a:tab pos="0" algn="l"/>
                  </a:tabLst>
                </a:pPr>
                <a:r>
                  <a:rPr lang="de-CH" sz="1400" dirty="0" err="1">
                    <a:solidFill>
                      <a:schemeClr val="bg1"/>
                    </a:solidFill>
                  </a:rPr>
                  <a:t>Laureates</a:t>
                </a:r>
                <a:endParaRPr lang="de-CH" sz="1400" dirty="0">
                  <a:solidFill>
                    <a:schemeClr val="bg1"/>
                  </a:solidFill>
                </a:endParaRPr>
              </a:p>
            </p:txBody>
          </p:sp>
        </p:grpSp>
        <p:grpSp>
          <p:nvGrpSpPr>
            <p:cNvPr id="9" name="Gruppierung 1"/>
            <p:cNvGrpSpPr/>
            <p:nvPr/>
          </p:nvGrpSpPr>
          <p:grpSpPr>
            <a:xfrm>
              <a:off x="8542040" y="5315634"/>
              <a:ext cx="2628660" cy="1733733"/>
              <a:chOff x="8491240" y="5074334"/>
              <a:chExt cx="2628660" cy="1733733"/>
            </a:xfrm>
          </p:grpSpPr>
          <p:pic>
            <p:nvPicPr>
              <p:cNvPr id="16" name="Bild 13" descr="eth_icons_boilerplate_sw-neg_04-Ranking.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400666" y="5074334"/>
                <a:ext cx="943460" cy="900117"/>
              </a:xfrm>
              <a:prstGeom prst="rect">
                <a:avLst/>
              </a:prstGeom>
            </p:spPr>
          </p:pic>
          <p:sp>
            <p:nvSpPr>
              <p:cNvPr id="17" name="Inhaltsplatzhalter 1"/>
              <p:cNvSpPr txBox="1">
                <a:spLocks/>
              </p:cNvSpPr>
              <p:nvPr/>
            </p:nvSpPr>
            <p:spPr bwMode="auto">
              <a:xfrm>
                <a:off x="8491240" y="5907247"/>
                <a:ext cx="2628660" cy="900820"/>
              </a:xfrm>
              <a:prstGeom prst="rect">
                <a:avLst/>
              </a:prstGeom>
              <a:noFill/>
              <a:ln w="9525">
                <a:noFill/>
                <a:miter lim="800000"/>
                <a:headEnd/>
                <a:tailEnd/>
              </a:ln>
            </p:spPr>
            <p:txBody>
              <a:bodyPr wrap="square" lIns="143949" tIns="107962" rIns="143949" bIns="143949">
                <a:spAutoFit/>
              </a:bodyPr>
              <a:lstStyle>
                <a:lvl1pPr marL="361950" indent="-361950" algn="l" rtl="0" eaLnBrk="0" fontAlgn="base" hangingPunct="0">
                  <a:spcBef>
                    <a:spcPct val="20000"/>
                  </a:spcBef>
                  <a:spcAft>
                    <a:spcPct val="0"/>
                  </a:spcAft>
                  <a:buClr>
                    <a:schemeClr val="accent2"/>
                  </a:buClr>
                  <a:buFont typeface="Wingdings" pitchFamily="2" charset="2"/>
                  <a:buChar char="§"/>
                  <a:defRPr sz="2000">
                    <a:solidFill>
                      <a:schemeClr val="tx1"/>
                    </a:solidFill>
                    <a:latin typeface="+mn-lt"/>
                    <a:ea typeface="+mn-ea"/>
                    <a:cs typeface="+mn-cs"/>
                  </a:defRPr>
                </a:lvl1pPr>
                <a:lvl2pPr marL="628650" indent="-242888" algn="l" rtl="0" eaLnBrk="0" fontAlgn="base" hangingPunct="0">
                  <a:lnSpc>
                    <a:spcPts val="2200"/>
                  </a:lnSpc>
                  <a:spcBef>
                    <a:spcPts val="400"/>
                  </a:spcBef>
                  <a:spcAft>
                    <a:spcPct val="0"/>
                  </a:spcAft>
                  <a:buClr>
                    <a:srgbClr val="7FA7C8"/>
                  </a:buClr>
                  <a:buFont typeface="Wingdings" pitchFamily="2" charset="2"/>
                  <a:buChar char="§"/>
                  <a:defRPr sz="2000">
                    <a:solidFill>
                      <a:schemeClr val="tx1"/>
                    </a:solidFill>
                    <a:latin typeface="+mn-lt"/>
                    <a:ea typeface="+mn-ea"/>
                  </a:defRPr>
                </a:lvl2pPr>
                <a:lvl3pPr marL="957263" indent="-190500" algn="l" rtl="0" eaLnBrk="0" fontAlgn="base" hangingPunct="0">
                  <a:lnSpc>
                    <a:spcPts val="2000"/>
                  </a:lnSpc>
                  <a:spcBef>
                    <a:spcPts val="400"/>
                  </a:spcBef>
                  <a:spcAft>
                    <a:spcPct val="0"/>
                  </a:spcAft>
                  <a:buClr>
                    <a:srgbClr val="BFD3E3"/>
                  </a:buClr>
                  <a:buFont typeface="Wingdings" pitchFamily="2" charset="2"/>
                  <a:buChar char="§"/>
                  <a:defRPr sz="1600">
                    <a:solidFill>
                      <a:schemeClr val="tx1"/>
                    </a:solidFill>
                    <a:latin typeface="+mn-lt"/>
                    <a:ea typeface="+mn-ea"/>
                  </a:defRPr>
                </a:lvl3pPr>
                <a:lvl4pPr marL="1343025" indent="-195263" algn="l" rtl="0" eaLnBrk="0" fontAlgn="base" hangingPunct="0">
                  <a:lnSpc>
                    <a:spcPts val="1800"/>
                  </a:lnSpc>
                  <a:spcBef>
                    <a:spcPts val="200"/>
                  </a:spcBef>
                  <a:spcAft>
                    <a:spcPct val="0"/>
                  </a:spcAft>
                  <a:buClr>
                    <a:srgbClr val="BFD3E3"/>
                  </a:buClr>
                  <a:buFont typeface="Wingdings" pitchFamily="2" charset="2"/>
                  <a:buChar char="§"/>
                  <a:defRPr sz="1400">
                    <a:solidFill>
                      <a:schemeClr val="tx1"/>
                    </a:solidFill>
                    <a:latin typeface="+mn-lt"/>
                    <a:ea typeface="+mn-ea"/>
                  </a:defRPr>
                </a:lvl4pPr>
                <a:lvl5pPr marL="1524000" indent="-96838" algn="l" rtl="0" eaLnBrk="0" fontAlgn="base" hangingPunct="0">
                  <a:spcBef>
                    <a:spcPct val="20000"/>
                  </a:spcBef>
                  <a:spcAft>
                    <a:spcPct val="0"/>
                  </a:spcAft>
                  <a:buClr>
                    <a:srgbClr val="BFD3E3"/>
                  </a:buClr>
                  <a:buFont typeface="Wingdings" pitchFamily="2" charset="2"/>
                  <a:buChar char="§"/>
                  <a:defRPr sz="1000">
                    <a:solidFill>
                      <a:schemeClr val="tx1"/>
                    </a:solidFill>
                    <a:latin typeface="+mn-lt"/>
                    <a:ea typeface="+mn-ea"/>
                  </a:defRPr>
                </a:lvl5pPr>
                <a:lvl6pPr marL="19812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6pPr>
                <a:lvl7pPr marL="24384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7pPr>
                <a:lvl8pPr marL="28956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8pPr>
                <a:lvl9pPr marL="33528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9pPr>
              </a:lstStyle>
              <a:p>
                <a:pPr marL="0" indent="0" algn="ctr">
                  <a:spcAft>
                    <a:spcPts val="600"/>
                  </a:spcAft>
                  <a:buClr>
                    <a:schemeClr val="accent1"/>
                  </a:buClr>
                  <a:buNone/>
                  <a:tabLst>
                    <a:tab pos="0" algn="l"/>
                  </a:tabLst>
                </a:pPr>
                <a:r>
                  <a:rPr lang="de-CH" sz="1400" dirty="0">
                    <a:solidFill>
                      <a:schemeClr val="bg1"/>
                    </a:solidFill>
                  </a:rPr>
                  <a:t>6. Worldwide</a:t>
                </a:r>
                <a:br>
                  <a:rPr lang="de-CH" sz="1400" dirty="0">
                    <a:solidFill>
                      <a:schemeClr val="bg1"/>
                    </a:solidFill>
                  </a:rPr>
                </a:br>
                <a:r>
                  <a:rPr lang="de-CH" sz="1400" dirty="0">
                    <a:solidFill>
                      <a:schemeClr val="bg1"/>
                    </a:solidFill>
                  </a:rPr>
                  <a:t>1. Continental Europe </a:t>
                </a:r>
                <a:br>
                  <a:rPr lang="de-CH" sz="1400" dirty="0">
                    <a:solidFill>
                      <a:schemeClr val="bg1"/>
                    </a:solidFill>
                  </a:rPr>
                </a:br>
                <a:r>
                  <a:rPr lang="de-CH" sz="1400" dirty="0">
                    <a:solidFill>
                      <a:schemeClr val="bg1"/>
                    </a:solidFill>
                  </a:rPr>
                  <a:t>(QS Ranking, 2020)</a:t>
                </a:r>
                <a:endParaRPr lang="de-CH" sz="1600" dirty="0">
                  <a:solidFill>
                    <a:schemeClr val="bg1"/>
                  </a:solidFill>
                </a:endParaRPr>
              </a:p>
            </p:txBody>
          </p:sp>
        </p:grpSp>
        <p:grpSp>
          <p:nvGrpSpPr>
            <p:cNvPr id="10" name="Gruppierung 3"/>
            <p:cNvGrpSpPr/>
            <p:nvPr/>
          </p:nvGrpSpPr>
          <p:grpSpPr>
            <a:xfrm>
              <a:off x="2797634" y="5315634"/>
              <a:ext cx="2411932" cy="1571577"/>
              <a:chOff x="3127834" y="5074334"/>
              <a:chExt cx="2411932" cy="1571577"/>
            </a:xfrm>
          </p:grpSpPr>
          <p:pic>
            <p:nvPicPr>
              <p:cNvPr id="14" name="Bild 14" descr="eth_icons_boilerplate_sw-neg_01-Studente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808854" y="5074334"/>
                <a:ext cx="1079409" cy="900118"/>
              </a:xfrm>
              <a:prstGeom prst="rect">
                <a:avLst/>
              </a:prstGeom>
            </p:spPr>
          </p:pic>
          <p:sp>
            <p:nvSpPr>
              <p:cNvPr id="15" name="Inhaltsplatzhalter 1"/>
              <p:cNvSpPr txBox="1">
                <a:spLocks/>
              </p:cNvSpPr>
              <p:nvPr/>
            </p:nvSpPr>
            <p:spPr bwMode="auto">
              <a:xfrm>
                <a:off x="3127834" y="5907247"/>
                <a:ext cx="2411932" cy="738664"/>
              </a:xfrm>
              <a:prstGeom prst="rect">
                <a:avLst/>
              </a:prstGeom>
              <a:noFill/>
              <a:ln w="9525">
                <a:noFill/>
                <a:miter lim="800000"/>
                <a:headEnd/>
                <a:tailEnd/>
              </a:ln>
            </p:spPr>
            <p:txBody>
              <a:bodyPr wrap="square" lIns="143981" tIns="107986" rIns="143981" bIns="143981">
                <a:noAutofit/>
              </a:bodyPr>
              <a:lstStyle>
                <a:lvl1pPr marL="361950" indent="-361950" algn="l" rtl="0" eaLnBrk="0" fontAlgn="base" hangingPunct="0">
                  <a:spcBef>
                    <a:spcPct val="20000"/>
                  </a:spcBef>
                  <a:spcAft>
                    <a:spcPct val="0"/>
                  </a:spcAft>
                  <a:buClr>
                    <a:schemeClr val="accent2"/>
                  </a:buClr>
                  <a:buFont typeface="Wingdings" pitchFamily="2" charset="2"/>
                  <a:buChar char="§"/>
                  <a:defRPr sz="2000">
                    <a:solidFill>
                      <a:schemeClr val="tx1"/>
                    </a:solidFill>
                    <a:latin typeface="+mn-lt"/>
                    <a:ea typeface="+mn-ea"/>
                    <a:cs typeface="+mn-cs"/>
                  </a:defRPr>
                </a:lvl1pPr>
                <a:lvl2pPr marL="628650" indent="-242888" algn="l" rtl="0" eaLnBrk="0" fontAlgn="base" hangingPunct="0">
                  <a:lnSpc>
                    <a:spcPts val="2200"/>
                  </a:lnSpc>
                  <a:spcBef>
                    <a:spcPts val="400"/>
                  </a:spcBef>
                  <a:spcAft>
                    <a:spcPct val="0"/>
                  </a:spcAft>
                  <a:buClr>
                    <a:srgbClr val="7FA7C8"/>
                  </a:buClr>
                  <a:buFont typeface="Wingdings" pitchFamily="2" charset="2"/>
                  <a:buChar char="§"/>
                  <a:defRPr sz="2000">
                    <a:solidFill>
                      <a:schemeClr val="tx1"/>
                    </a:solidFill>
                    <a:latin typeface="+mn-lt"/>
                    <a:ea typeface="+mn-ea"/>
                  </a:defRPr>
                </a:lvl2pPr>
                <a:lvl3pPr marL="957263" indent="-190500" algn="l" rtl="0" eaLnBrk="0" fontAlgn="base" hangingPunct="0">
                  <a:lnSpc>
                    <a:spcPts val="2000"/>
                  </a:lnSpc>
                  <a:spcBef>
                    <a:spcPts val="400"/>
                  </a:spcBef>
                  <a:spcAft>
                    <a:spcPct val="0"/>
                  </a:spcAft>
                  <a:buClr>
                    <a:srgbClr val="BFD3E3"/>
                  </a:buClr>
                  <a:buFont typeface="Wingdings" pitchFamily="2" charset="2"/>
                  <a:buChar char="§"/>
                  <a:defRPr sz="1600">
                    <a:solidFill>
                      <a:schemeClr val="tx1"/>
                    </a:solidFill>
                    <a:latin typeface="+mn-lt"/>
                    <a:ea typeface="+mn-ea"/>
                  </a:defRPr>
                </a:lvl3pPr>
                <a:lvl4pPr marL="1343025" indent="-195263" algn="l" rtl="0" eaLnBrk="0" fontAlgn="base" hangingPunct="0">
                  <a:lnSpc>
                    <a:spcPts val="1800"/>
                  </a:lnSpc>
                  <a:spcBef>
                    <a:spcPts val="200"/>
                  </a:spcBef>
                  <a:spcAft>
                    <a:spcPct val="0"/>
                  </a:spcAft>
                  <a:buClr>
                    <a:srgbClr val="BFD3E3"/>
                  </a:buClr>
                  <a:buFont typeface="Wingdings" pitchFamily="2" charset="2"/>
                  <a:buChar char="§"/>
                  <a:defRPr sz="1400">
                    <a:solidFill>
                      <a:schemeClr val="tx1"/>
                    </a:solidFill>
                    <a:latin typeface="+mn-lt"/>
                    <a:ea typeface="+mn-ea"/>
                  </a:defRPr>
                </a:lvl4pPr>
                <a:lvl5pPr marL="1524000" indent="-96838" algn="l" rtl="0" eaLnBrk="0" fontAlgn="base" hangingPunct="0">
                  <a:spcBef>
                    <a:spcPct val="20000"/>
                  </a:spcBef>
                  <a:spcAft>
                    <a:spcPct val="0"/>
                  </a:spcAft>
                  <a:buClr>
                    <a:srgbClr val="BFD3E3"/>
                  </a:buClr>
                  <a:buFont typeface="Wingdings" pitchFamily="2" charset="2"/>
                  <a:buChar char="§"/>
                  <a:defRPr sz="1000">
                    <a:solidFill>
                      <a:schemeClr val="tx1"/>
                    </a:solidFill>
                    <a:latin typeface="+mn-lt"/>
                    <a:ea typeface="+mn-ea"/>
                  </a:defRPr>
                </a:lvl5pPr>
                <a:lvl6pPr marL="19812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6pPr>
                <a:lvl7pPr marL="24384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7pPr>
                <a:lvl8pPr marL="28956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8pPr>
                <a:lvl9pPr marL="33528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9pPr>
              </a:lstStyle>
              <a:p>
                <a:pPr marL="0" indent="0" algn="ctr">
                  <a:spcAft>
                    <a:spcPts val="600"/>
                  </a:spcAft>
                  <a:buClr>
                    <a:schemeClr val="accent1"/>
                  </a:buClr>
                  <a:buNone/>
                  <a:tabLst>
                    <a:tab pos="0" algn="l"/>
                  </a:tabLst>
                </a:pPr>
                <a:r>
                  <a:rPr lang="de-CH" sz="1400" dirty="0">
                    <a:solidFill>
                      <a:schemeClr val="bg1"/>
                    </a:solidFill>
                  </a:rPr>
                  <a:t>20’000 </a:t>
                </a:r>
                <a:r>
                  <a:rPr lang="de-CH" sz="1400" dirty="0" err="1">
                    <a:solidFill>
                      <a:schemeClr val="bg1"/>
                    </a:solidFill>
                  </a:rPr>
                  <a:t>Students</a:t>
                </a:r>
                <a:br>
                  <a:rPr lang="de-CH" sz="1400" dirty="0">
                    <a:solidFill>
                      <a:schemeClr val="bg1"/>
                    </a:solidFill>
                  </a:rPr>
                </a:br>
                <a:r>
                  <a:rPr lang="de-CH" sz="1400" dirty="0">
                    <a:solidFill>
                      <a:schemeClr val="bg1"/>
                    </a:solidFill>
                  </a:rPr>
                  <a:t>4’000 PhD </a:t>
                </a:r>
                <a:r>
                  <a:rPr lang="de-CH" sz="1400" dirty="0" err="1">
                    <a:solidFill>
                      <a:schemeClr val="bg1"/>
                    </a:solidFill>
                  </a:rPr>
                  <a:t>Students</a:t>
                </a:r>
                <a:endParaRPr lang="de-CH" sz="1400" dirty="0">
                  <a:solidFill>
                    <a:schemeClr val="bg1"/>
                  </a:solidFill>
                </a:endParaRPr>
              </a:p>
            </p:txBody>
          </p:sp>
        </p:grpSp>
        <p:grpSp>
          <p:nvGrpSpPr>
            <p:cNvPr id="11" name="Gruppierung 2"/>
            <p:cNvGrpSpPr/>
            <p:nvPr/>
          </p:nvGrpSpPr>
          <p:grpSpPr>
            <a:xfrm>
              <a:off x="668758" y="5315634"/>
              <a:ext cx="2307901" cy="1518259"/>
              <a:chOff x="668758" y="5074334"/>
              <a:chExt cx="2307901" cy="1518259"/>
            </a:xfrm>
          </p:grpSpPr>
          <p:pic>
            <p:nvPicPr>
              <p:cNvPr id="12" name="Bild 19"/>
              <p:cNvPicPr preferRelativeResize="0">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398053" y="5074334"/>
                <a:ext cx="719375" cy="900118"/>
              </a:xfrm>
              <a:prstGeom prst="rect">
                <a:avLst/>
              </a:prstGeom>
            </p:spPr>
          </p:pic>
          <p:sp>
            <p:nvSpPr>
              <p:cNvPr id="13" name="Inhaltsplatzhalter 1"/>
              <p:cNvSpPr txBox="1">
                <a:spLocks/>
              </p:cNvSpPr>
              <p:nvPr/>
            </p:nvSpPr>
            <p:spPr bwMode="auto">
              <a:xfrm>
                <a:off x="668758" y="5907247"/>
                <a:ext cx="2307901" cy="685346"/>
              </a:xfrm>
              <a:prstGeom prst="rect">
                <a:avLst/>
              </a:prstGeom>
              <a:noFill/>
              <a:ln w="9525">
                <a:noFill/>
                <a:miter lim="800000"/>
                <a:headEnd/>
                <a:tailEnd/>
              </a:ln>
            </p:spPr>
            <p:txBody>
              <a:bodyPr wrap="square" lIns="143949" tIns="107962" rIns="143949" bIns="143949">
                <a:spAutoFit/>
              </a:bodyPr>
              <a:lstStyle>
                <a:lvl1pPr marL="361950" indent="-361950" algn="l" rtl="0" eaLnBrk="0" fontAlgn="base" hangingPunct="0">
                  <a:spcBef>
                    <a:spcPct val="20000"/>
                  </a:spcBef>
                  <a:spcAft>
                    <a:spcPct val="0"/>
                  </a:spcAft>
                  <a:buClr>
                    <a:schemeClr val="accent2"/>
                  </a:buClr>
                  <a:buFont typeface="Wingdings" pitchFamily="2" charset="2"/>
                  <a:buChar char="§"/>
                  <a:defRPr sz="2000">
                    <a:solidFill>
                      <a:schemeClr val="tx1"/>
                    </a:solidFill>
                    <a:latin typeface="+mn-lt"/>
                    <a:ea typeface="+mn-ea"/>
                    <a:cs typeface="+mn-cs"/>
                  </a:defRPr>
                </a:lvl1pPr>
                <a:lvl2pPr marL="628650" indent="-242888" algn="l" rtl="0" eaLnBrk="0" fontAlgn="base" hangingPunct="0">
                  <a:lnSpc>
                    <a:spcPts val="2200"/>
                  </a:lnSpc>
                  <a:spcBef>
                    <a:spcPts val="400"/>
                  </a:spcBef>
                  <a:spcAft>
                    <a:spcPct val="0"/>
                  </a:spcAft>
                  <a:buClr>
                    <a:srgbClr val="7FA7C8"/>
                  </a:buClr>
                  <a:buFont typeface="Wingdings" pitchFamily="2" charset="2"/>
                  <a:buChar char="§"/>
                  <a:defRPr sz="2000">
                    <a:solidFill>
                      <a:schemeClr val="tx1"/>
                    </a:solidFill>
                    <a:latin typeface="+mn-lt"/>
                    <a:ea typeface="+mn-ea"/>
                  </a:defRPr>
                </a:lvl2pPr>
                <a:lvl3pPr marL="957263" indent="-190500" algn="l" rtl="0" eaLnBrk="0" fontAlgn="base" hangingPunct="0">
                  <a:lnSpc>
                    <a:spcPts val="2000"/>
                  </a:lnSpc>
                  <a:spcBef>
                    <a:spcPts val="400"/>
                  </a:spcBef>
                  <a:spcAft>
                    <a:spcPct val="0"/>
                  </a:spcAft>
                  <a:buClr>
                    <a:srgbClr val="BFD3E3"/>
                  </a:buClr>
                  <a:buFont typeface="Wingdings" pitchFamily="2" charset="2"/>
                  <a:buChar char="§"/>
                  <a:defRPr sz="1600">
                    <a:solidFill>
                      <a:schemeClr val="tx1"/>
                    </a:solidFill>
                    <a:latin typeface="+mn-lt"/>
                    <a:ea typeface="+mn-ea"/>
                  </a:defRPr>
                </a:lvl3pPr>
                <a:lvl4pPr marL="1343025" indent="-195263" algn="l" rtl="0" eaLnBrk="0" fontAlgn="base" hangingPunct="0">
                  <a:lnSpc>
                    <a:spcPts val="1800"/>
                  </a:lnSpc>
                  <a:spcBef>
                    <a:spcPts val="200"/>
                  </a:spcBef>
                  <a:spcAft>
                    <a:spcPct val="0"/>
                  </a:spcAft>
                  <a:buClr>
                    <a:srgbClr val="BFD3E3"/>
                  </a:buClr>
                  <a:buFont typeface="Wingdings" pitchFamily="2" charset="2"/>
                  <a:buChar char="§"/>
                  <a:defRPr sz="1400">
                    <a:solidFill>
                      <a:schemeClr val="tx1"/>
                    </a:solidFill>
                    <a:latin typeface="+mn-lt"/>
                    <a:ea typeface="+mn-ea"/>
                  </a:defRPr>
                </a:lvl4pPr>
                <a:lvl5pPr marL="1524000" indent="-96838" algn="l" rtl="0" eaLnBrk="0" fontAlgn="base" hangingPunct="0">
                  <a:spcBef>
                    <a:spcPct val="20000"/>
                  </a:spcBef>
                  <a:spcAft>
                    <a:spcPct val="0"/>
                  </a:spcAft>
                  <a:buClr>
                    <a:srgbClr val="BFD3E3"/>
                  </a:buClr>
                  <a:buFont typeface="Wingdings" pitchFamily="2" charset="2"/>
                  <a:buChar char="§"/>
                  <a:defRPr sz="1000">
                    <a:solidFill>
                      <a:schemeClr val="tx1"/>
                    </a:solidFill>
                    <a:latin typeface="+mn-lt"/>
                    <a:ea typeface="+mn-ea"/>
                  </a:defRPr>
                </a:lvl5pPr>
                <a:lvl6pPr marL="19812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6pPr>
                <a:lvl7pPr marL="24384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7pPr>
                <a:lvl8pPr marL="28956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8pPr>
                <a:lvl9pPr marL="33528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9pPr>
              </a:lstStyle>
              <a:p>
                <a:pPr marL="0" indent="0" algn="ctr">
                  <a:spcAft>
                    <a:spcPts val="600"/>
                  </a:spcAft>
                  <a:buNone/>
                  <a:tabLst>
                    <a:tab pos="0" algn="l"/>
                  </a:tabLst>
                </a:pPr>
                <a:r>
                  <a:rPr lang="de-CH" sz="1400" kern="1000" dirty="0" err="1">
                    <a:solidFill>
                      <a:schemeClr val="bg1"/>
                    </a:solidFill>
                  </a:rPr>
                  <a:t>Established</a:t>
                </a:r>
                <a:br>
                  <a:rPr lang="de-CH" sz="1400" kern="1000">
                    <a:solidFill>
                      <a:schemeClr val="bg1"/>
                    </a:solidFill>
                  </a:rPr>
                </a:br>
                <a:r>
                  <a:rPr lang="de-CH" sz="1400" kern="1000">
                    <a:solidFill>
                      <a:schemeClr val="bg1"/>
                    </a:solidFill>
                  </a:rPr>
                  <a:t>in 1855</a:t>
                </a:r>
                <a:endParaRPr lang="de-CH" sz="1400" kern="1000" dirty="0">
                  <a:solidFill>
                    <a:schemeClr val="bg1"/>
                  </a:solidFill>
                </a:endParaRPr>
              </a:p>
            </p:txBody>
          </p:sp>
        </p:grpSp>
      </p:grpSp>
    </p:spTree>
    <p:extLst>
      <p:ext uri="{BB962C8B-B14F-4D97-AF65-F5344CB8AC3E}">
        <p14:creationId xmlns:p14="http://schemas.microsoft.com/office/powerpoint/2010/main" val="3203706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Missions of the ETH</a:t>
            </a:r>
            <a:br>
              <a:rPr lang="en-US" dirty="0"/>
            </a:br>
            <a:r>
              <a:rPr lang="en-US" dirty="0"/>
              <a:t>Swiss ETH Law 1991</a:t>
            </a:r>
            <a:br>
              <a:rPr lang="en-US" dirty="0"/>
            </a:br>
            <a:endParaRPr lang="de-CH" dirty="0"/>
          </a:p>
        </p:txBody>
      </p:sp>
      <p:pic>
        <p:nvPicPr>
          <p:cNvPr id="8" name="Picture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5560975" y="1465340"/>
            <a:ext cx="4607728" cy="4679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ular Callout 1"/>
          <p:cNvSpPr>
            <a:spLocks noChangeArrowheads="1"/>
          </p:cNvSpPr>
          <p:nvPr/>
        </p:nvSpPr>
        <p:spPr bwMode="auto">
          <a:xfrm>
            <a:off x="1853087" y="2062909"/>
            <a:ext cx="2980384" cy="1816100"/>
          </a:xfrm>
          <a:prstGeom prst="wedgeRectCallout">
            <a:avLst>
              <a:gd name="adj1" fmla="val 87630"/>
              <a:gd name="adj2" fmla="val 110126"/>
            </a:avLst>
          </a:prstGeom>
          <a:solidFill>
            <a:srgbClr val="1269B0">
              <a:lumMod val="60000"/>
              <a:lumOff val="40000"/>
            </a:srgbClr>
          </a:solidFill>
          <a:ln w="9525">
            <a:noFill/>
            <a:miter lim="800000"/>
            <a:headEnd/>
            <a:tailEnd/>
          </a:ln>
          <a:effectLst>
            <a:outerShdw dist="23000" dir="5400000" rotWithShape="0">
              <a:srgbClr val="000000">
                <a:alpha val="34998"/>
              </a:srgbClr>
            </a:outerShdw>
          </a:effectLst>
        </p:spPr>
        <p:txBody>
          <a:bodyPr lIns="216000" tIns="180000" rIns="216000" bIns="180000" anchor="ctr"/>
          <a:lstStyle/>
          <a:p>
            <a:pPr defTabSz="457200">
              <a:spcBef>
                <a:spcPts val="600"/>
              </a:spcBef>
              <a:buClr>
                <a:prstClr val="white"/>
              </a:buClr>
              <a:buSzPct val="110000"/>
              <a:defRPr/>
            </a:pPr>
            <a:r>
              <a:rPr lang="en-US" sz="2000" b="1" kern="0" dirty="0">
                <a:solidFill>
                  <a:prstClr val="white"/>
                </a:solidFill>
              </a:rPr>
              <a:t>a) education</a:t>
            </a:r>
          </a:p>
          <a:p>
            <a:pPr defTabSz="457200">
              <a:spcBef>
                <a:spcPts val="600"/>
              </a:spcBef>
              <a:buClr>
                <a:prstClr val="white"/>
              </a:buClr>
              <a:buSzPct val="110000"/>
              <a:defRPr/>
            </a:pPr>
            <a:r>
              <a:rPr lang="en-US" sz="2000" b="1" kern="0" dirty="0">
                <a:solidFill>
                  <a:prstClr val="white"/>
                </a:solidFill>
              </a:rPr>
              <a:t>b) research</a:t>
            </a:r>
          </a:p>
          <a:p>
            <a:pPr defTabSz="457200">
              <a:spcBef>
                <a:spcPts val="600"/>
              </a:spcBef>
              <a:buClr>
                <a:srgbClr val="2A6AB3"/>
              </a:buClr>
              <a:buSzPct val="110000"/>
              <a:defRPr/>
            </a:pPr>
            <a:endParaRPr lang="en-US" sz="300" b="1" kern="0" dirty="0">
              <a:solidFill>
                <a:prstClr val="white"/>
              </a:solidFill>
            </a:endParaRPr>
          </a:p>
          <a:p>
            <a:pPr marL="285750" indent="-285750" defTabSz="457200">
              <a:spcBef>
                <a:spcPts val="600"/>
              </a:spcBef>
              <a:buClr>
                <a:schemeClr val="bg1"/>
              </a:buClr>
              <a:buSzPct val="110000"/>
              <a:buFont typeface="Wingdings" panose="05000000000000000000" pitchFamily="2" charset="2"/>
              <a:buChar char="Ø"/>
              <a:defRPr/>
            </a:pPr>
            <a:r>
              <a:rPr lang="en-US" b="1" kern="0" dirty="0">
                <a:solidFill>
                  <a:prstClr val="white"/>
                </a:solidFill>
              </a:rPr>
              <a:t>550 ETH Professors</a:t>
            </a:r>
            <a:br>
              <a:rPr lang="en-US" b="1" kern="0" dirty="0">
                <a:solidFill>
                  <a:prstClr val="white"/>
                </a:solidFill>
              </a:rPr>
            </a:br>
            <a:r>
              <a:rPr lang="en-US" b="1" kern="0" dirty="0">
                <a:solidFill>
                  <a:prstClr val="white"/>
                </a:solidFill>
              </a:rPr>
              <a:t>16 Departments</a:t>
            </a:r>
          </a:p>
        </p:txBody>
      </p:sp>
      <p:sp>
        <p:nvSpPr>
          <p:cNvPr id="14" name="Rechteck 6"/>
          <p:cNvSpPr/>
          <p:nvPr/>
        </p:nvSpPr>
        <p:spPr bwMode="auto">
          <a:xfrm>
            <a:off x="5976753" y="4652543"/>
            <a:ext cx="4158343" cy="546293"/>
          </a:xfrm>
          <a:prstGeom prst="rect">
            <a:avLst/>
          </a:prstGeom>
          <a:noFill/>
          <a:ln w="28575" cap="flat" cmpd="sng" algn="ctr">
            <a:solidFill>
              <a:srgbClr val="3399FF"/>
            </a:solidFill>
            <a:prstDash val="solid"/>
            <a:round/>
            <a:headEnd type="none" w="med" len="med"/>
            <a:tailEnd type="none" w="med" len="med"/>
          </a:ln>
          <a:effectLst/>
        </p:spPr>
        <p:txBody>
          <a:bodyPr lIns="0" tIns="36000" rIns="0" bIns="36000"/>
          <a:lstStyle/>
          <a:p>
            <a:pPr defTabSz="457200">
              <a:lnSpc>
                <a:spcPts val="2400"/>
              </a:lnSpc>
              <a:spcBef>
                <a:spcPts val="600"/>
              </a:spcBef>
              <a:buClr>
                <a:srgbClr val="2A6AB3"/>
              </a:buClr>
              <a:buSzPct val="110000"/>
              <a:defRPr/>
            </a:pPr>
            <a:endParaRPr lang="de-CH" sz="1600">
              <a:solidFill>
                <a:srgbClr val="000000"/>
              </a:solidFill>
              <a:latin typeface="Arial" charset="0"/>
            </a:endParaRPr>
          </a:p>
        </p:txBody>
      </p:sp>
      <p:sp>
        <p:nvSpPr>
          <p:cNvPr id="9" name="Rechteck 6"/>
          <p:cNvSpPr/>
          <p:nvPr/>
        </p:nvSpPr>
        <p:spPr bwMode="auto">
          <a:xfrm>
            <a:off x="5976752" y="5935066"/>
            <a:ext cx="1966474" cy="208906"/>
          </a:xfrm>
          <a:prstGeom prst="rect">
            <a:avLst/>
          </a:prstGeom>
          <a:noFill/>
          <a:ln w="28575" cap="flat" cmpd="sng" algn="ctr">
            <a:solidFill>
              <a:srgbClr val="92D050"/>
            </a:solidFill>
            <a:prstDash val="solid"/>
            <a:round/>
            <a:headEnd type="none" w="med" len="med"/>
            <a:tailEnd type="none" w="med" len="med"/>
          </a:ln>
          <a:effectLst/>
        </p:spPr>
        <p:txBody>
          <a:bodyPr lIns="0" tIns="36000" rIns="0" bIns="36000"/>
          <a:lstStyle/>
          <a:p>
            <a:pPr defTabSz="457200">
              <a:lnSpc>
                <a:spcPts val="2400"/>
              </a:lnSpc>
              <a:spcBef>
                <a:spcPts val="600"/>
              </a:spcBef>
              <a:buClr>
                <a:srgbClr val="2A6AB3"/>
              </a:buClr>
              <a:buSzPct val="110000"/>
              <a:defRPr/>
            </a:pPr>
            <a:endParaRPr lang="de-CH" sz="1600" kern="0">
              <a:solidFill>
                <a:srgbClr val="000000"/>
              </a:solidFill>
            </a:endParaRPr>
          </a:p>
        </p:txBody>
      </p:sp>
      <p:sp>
        <p:nvSpPr>
          <p:cNvPr id="10" name="Rectangular Callout 1"/>
          <p:cNvSpPr>
            <a:spLocks noChangeArrowheads="1"/>
          </p:cNvSpPr>
          <p:nvPr/>
        </p:nvSpPr>
        <p:spPr bwMode="auto">
          <a:xfrm>
            <a:off x="1837209" y="4437112"/>
            <a:ext cx="2996262" cy="1676400"/>
          </a:xfrm>
          <a:prstGeom prst="wedgeRectCallout">
            <a:avLst>
              <a:gd name="adj1" fmla="val 85821"/>
              <a:gd name="adj2" fmla="val 45170"/>
            </a:avLst>
          </a:prstGeom>
          <a:solidFill>
            <a:srgbClr val="92D050"/>
          </a:solidFill>
          <a:ln w="9525">
            <a:noFill/>
            <a:miter lim="800000"/>
            <a:headEnd/>
            <a:tailEnd/>
          </a:ln>
          <a:effectLst>
            <a:outerShdw dist="23000" dir="5400000" rotWithShape="0">
              <a:srgbClr val="000000">
                <a:alpha val="34998"/>
              </a:srgbClr>
            </a:outerShdw>
          </a:effectLst>
        </p:spPr>
        <p:txBody>
          <a:bodyPr lIns="216000" tIns="180000" rIns="216000" bIns="180000" anchor="ctr"/>
          <a:lstStyle/>
          <a:p>
            <a:pPr marL="355600" indent="-355600" defTabSz="457200">
              <a:spcBef>
                <a:spcPts val="600"/>
              </a:spcBef>
              <a:buClr>
                <a:prstClr val="white"/>
              </a:buClr>
              <a:buSzPct val="110000"/>
              <a:defRPr/>
            </a:pPr>
            <a:r>
              <a:rPr lang="en-US" sz="2000" b="1" kern="0" dirty="0">
                <a:solidFill>
                  <a:prstClr val="white"/>
                </a:solidFill>
              </a:rPr>
              <a:t>f)	Exploit research findings</a:t>
            </a:r>
          </a:p>
          <a:p>
            <a:pPr marL="177800" indent="-177800" defTabSz="457200">
              <a:spcBef>
                <a:spcPts val="600"/>
              </a:spcBef>
              <a:buClr>
                <a:prstClr val="white"/>
              </a:buClr>
              <a:buSzPct val="110000"/>
              <a:buFont typeface="Arial" panose="020B0604020202020204" pitchFamily="34" charset="0"/>
              <a:buChar char="•"/>
              <a:defRPr/>
            </a:pPr>
            <a:endParaRPr lang="en-US" sz="2000" b="1" kern="0" dirty="0">
              <a:solidFill>
                <a:prstClr val="white"/>
              </a:solidFill>
            </a:endParaRPr>
          </a:p>
          <a:p>
            <a:pPr marL="285750" indent="-285750" defTabSz="457200">
              <a:spcBef>
                <a:spcPts val="600"/>
              </a:spcBef>
              <a:buClr>
                <a:prstClr val="white"/>
              </a:buClr>
              <a:buSzPct val="110000"/>
              <a:buFont typeface="Wingdings" panose="05000000000000000000" pitchFamily="2" charset="2"/>
              <a:buChar char="Ø"/>
              <a:defRPr/>
            </a:pPr>
            <a:r>
              <a:rPr lang="en-US" b="1" kern="0" dirty="0">
                <a:solidFill>
                  <a:prstClr val="white"/>
                </a:solidFill>
              </a:rPr>
              <a:t>ETH transfer</a:t>
            </a:r>
          </a:p>
        </p:txBody>
      </p:sp>
    </p:spTree>
    <p:extLst>
      <p:ext uri="{BB962C8B-B14F-4D97-AF65-F5344CB8AC3E}">
        <p14:creationId xmlns:p14="http://schemas.microsoft.com/office/powerpoint/2010/main" val="72857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US" dirty="0"/>
              <a:t>ETH transfer</a:t>
            </a:r>
            <a:endParaRPr lang="de-CH" dirty="0"/>
          </a:p>
        </p:txBody>
      </p:sp>
      <p:sp>
        <p:nvSpPr>
          <p:cNvPr id="12" name="Rechteck 11"/>
          <p:cNvSpPr/>
          <p:nvPr>
            <p:custDataLst>
              <p:tags r:id="rId1"/>
            </p:custDataLst>
          </p:nvPr>
        </p:nvSpPr>
        <p:spPr bwMode="gray">
          <a:xfrm>
            <a:off x="7520910" y="881792"/>
            <a:ext cx="2774635" cy="5187540"/>
          </a:xfrm>
          <a:prstGeom prst="rect">
            <a:avLst/>
          </a:pr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0" tIns="71991" rIns="0" bIns="0" rtlCol="0" anchor="t"/>
          <a:lstStyle/>
          <a:p>
            <a:pPr marL="171433" indent="-171433">
              <a:spcAft>
                <a:spcPts val="400"/>
              </a:spcAft>
              <a:buClr>
                <a:schemeClr val="accent3"/>
              </a:buClr>
              <a:buFont typeface="Wingdings" panose="05000000000000000000" pitchFamily="2" charset="2"/>
              <a:buChar char="§"/>
            </a:pPr>
            <a:endParaRPr lang="en-US" sz="1100" dirty="0">
              <a:solidFill>
                <a:schemeClr val="accent3"/>
              </a:solidFill>
            </a:endParaRPr>
          </a:p>
        </p:txBody>
      </p:sp>
      <p:sp>
        <p:nvSpPr>
          <p:cNvPr id="13" name="Rechteck 12"/>
          <p:cNvSpPr/>
          <p:nvPr>
            <p:custDataLst>
              <p:tags r:id="rId2"/>
            </p:custDataLst>
          </p:nvPr>
        </p:nvSpPr>
        <p:spPr bwMode="gray">
          <a:xfrm>
            <a:off x="1199899" y="881792"/>
            <a:ext cx="2774635" cy="5187540"/>
          </a:xfrm>
          <a:prstGeom prst="rect">
            <a:avLst/>
          </a:pr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0" tIns="71991" rIns="0" bIns="0" rtlCol="0" anchor="t"/>
          <a:lstStyle/>
          <a:p>
            <a:pPr marL="171433" indent="-171433">
              <a:spcAft>
                <a:spcPts val="400"/>
              </a:spcAft>
              <a:buClr>
                <a:schemeClr val="accent3"/>
              </a:buClr>
              <a:buFont typeface="Wingdings" panose="05000000000000000000" pitchFamily="2" charset="2"/>
              <a:buChar char="§"/>
            </a:pPr>
            <a:endParaRPr lang="en-US" sz="1100" dirty="0">
              <a:solidFill>
                <a:schemeClr val="accent3"/>
              </a:solidFill>
            </a:endParaRPr>
          </a:p>
        </p:txBody>
      </p:sp>
      <p:sp>
        <p:nvSpPr>
          <p:cNvPr id="14" name="Rechteck 13"/>
          <p:cNvSpPr/>
          <p:nvPr>
            <p:custDataLst>
              <p:tags r:id="rId3"/>
            </p:custDataLst>
          </p:nvPr>
        </p:nvSpPr>
        <p:spPr bwMode="gray">
          <a:xfrm>
            <a:off x="4360407" y="881792"/>
            <a:ext cx="2774635" cy="5187540"/>
          </a:xfrm>
          <a:prstGeom prst="rect">
            <a:avLst/>
          </a:pr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0" tIns="71991" rIns="0" bIns="0" rtlCol="0" anchor="t"/>
          <a:lstStyle/>
          <a:p>
            <a:pPr marL="171433" indent="-171433">
              <a:spcAft>
                <a:spcPts val="400"/>
              </a:spcAft>
              <a:buClr>
                <a:schemeClr val="accent3"/>
              </a:buClr>
              <a:buFont typeface="Wingdings" panose="05000000000000000000" pitchFamily="2" charset="2"/>
              <a:buChar char="§"/>
            </a:pPr>
            <a:endParaRPr lang="en-US" sz="1100" dirty="0">
              <a:solidFill>
                <a:schemeClr val="accent3"/>
              </a:solidFill>
            </a:endParaRPr>
          </a:p>
        </p:txBody>
      </p:sp>
      <p:sp>
        <p:nvSpPr>
          <p:cNvPr id="15" name="Ellipse 14"/>
          <p:cNvSpPr/>
          <p:nvPr>
            <p:custDataLst>
              <p:tags r:id="rId4"/>
            </p:custDataLst>
          </p:nvPr>
        </p:nvSpPr>
        <p:spPr>
          <a:xfrm>
            <a:off x="1816245" y="3660745"/>
            <a:ext cx="1541943" cy="15874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89988" rtlCol="0" anchor="t"/>
          <a:lstStyle/>
          <a:p>
            <a:endParaRPr lang="de-DE" sz="1600">
              <a:solidFill>
                <a:schemeClr val="accent3"/>
              </a:solidFill>
            </a:endParaRPr>
          </a:p>
        </p:txBody>
      </p:sp>
      <p:sp>
        <p:nvSpPr>
          <p:cNvPr id="16" name="Ellipse 15"/>
          <p:cNvSpPr/>
          <p:nvPr>
            <p:custDataLst>
              <p:tags r:id="rId5"/>
            </p:custDataLst>
          </p:nvPr>
        </p:nvSpPr>
        <p:spPr>
          <a:xfrm>
            <a:off x="4856125" y="3668493"/>
            <a:ext cx="1541943" cy="15874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89988" rtlCol="0" anchor="t"/>
          <a:lstStyle/>
          <a:p>
            <a:endParaRPr lang="de-DE" sz="1600">
              <a:solidFill>
                <a:schemeClr val="accent3"/>
              </a:solidFill>
            </a:endParaRPr>
          </a:p>
        </p:txBody>
      </p:sp>
      <p:sp>
        <p:nvSpPr>
          <p:cNvPr id="17" name="Ellipse 16"/>
          <p:cNvSpPr/>
          <p:nvPr>
            <p:custDataLst>
              <p:tags r:id="rId6"/>
            </p:custDataLst>
          </p:nvPr>
        </p:nvSpPr>
        <p:spPr>
          <a:xfrm>
            <a:off x="8137256" y="3659188"/>
            <a:ext cx="1541943" cy="15874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89988" rtlCol="0" anchor="t"/>
          <a:lstStyle/>
          <a:p>
            <a:endParaRPr lang="de-DE" sz="1600">
              <a:solidFill>
                <a:schemeClr val="accent3"/>
              </a:solidFill>
            </a:endParaRPr>
          </a:p>
        </p:txBody>
      </p:sp>
      <p:sp>
        <p:nvSpPr>
          <p:cNvPr id="18" name="Eckige Klammer links/rechts 8"/>
          <p:cNvSpPr/>
          <p:nvPr>
            <p:custDataLst>
              <p:tags r:id="rId7"/>
            </p:custDataLst>
          </p:nvPr>
        </p:nvSpPr>
        <p:spPr bwMode="gray">
          <a:xfrm rot="16200000">
            <a:off x="8630667" y="-91689"/>
            <a:ext cx="555418" cy="2774335"/>
          </a:xfrm>
          <a:prstGeom prst="bracketPair">
            <a:avLst>
              <a:gd name="adj" fmla="val 0"/>
            </a:avLst>
          </a:prstGeom>
          <a:solidFill>
            <a:schemeClr val="bg1"/>
          </a:solidFill>
          <a:ln w="9525" cap="flat" cmpd="sng" algn="ctr">
            <a:solidFill>
              <a:schemeClr val="accent3"/>
            </a:solidFill>
            <a:prstDash val="solid"/>
          </a:ln>
          <a:effectLst/>
        </p:spPr>
        <p:txBody>
          <a:bodyPr vert="vert" lIns="35995" tIns="71991" rIns="35995" bIns="71991" rtlCol="0" anchor="ctr"/>
          <a:lstStyle/>
          <a:p>
            <a:pPr algn="ctr">
              <a:defRPr/>
            </a:pPr>
            <a:r>
              <a:rPr lang="en-US" sz="1300" b="1" kern="0" dirty="0">
                <a:solidFill>
                  <a:srgbClr val="7F7F7F"/>
                </a:solidFill>
              </a:rPr>
              <a:t>Entrepreneurship</a:t>
            </a:r>
          </a:p>
        </p:txBody>
      </p:sp>
      <p:sp>
        <p:nvSpPr>
          <p:cNvPr id="20" name="Eckige Klammer links/rechts 18"/>
          <p:cNvSpPr/>
          <p:nvPr>
            <p:custDataLst>
              <p:tags r:id="rId8"/>
            </p:custDataLst>
          </p:nvPr>
        </p:nvSpPr>
        <p:spPr bwMode="gray">
          <a:xfrm rot="16200000">
            <a:off x="2321788" y="-79783"/>
            <a:ext cx="555418" cy="2774335"/>
          </a:xfrm>
          <a:prstGeom prst="bracketPair">
            <a:avLst>
              <a:gd name="adj" fmla="val 0"/>
            </a:avLst>
          </a:prstGeom>
          <a:solidFill>
            <a:schemeClr val="bg1"/>
          </a:solidFill>
          <a:ln w="9525" cap="flat" cmpd="sng" algn="ctr">
            <a:solidFill>
              <a:schemeClr val="accent3"/>
            </a:solidFill>
            <a:prstDash val="solid"/>
          </a:ln>
          <a:effectLst/>
        </p:spPr>
        <p:txBody>
          <a:bodyPr vert="vert" lIns="35995" tIns="71991" rIns="35995" bIns="71991" rtlCol="0" anchor="ctr"/>
          <a:lstStyle/>
          <a:p>
            <a:pPr algn="ctr">
              <a:defRPr/>
            </a:pPr>
            <a:r>
              <a:rPr lang="en-US" sz="1300" b="1" kern="0" dirty="0">
                <a:solidFill>
                  <a:srgbClr val="7F7F7F"/>
                </a:solidFill>
              </a:rPr>
              <a:t>Research contracts with industry and other third parties</a:t>
            </a:r>
          </a:p>
        </p:txBody>
      </p:sp>
      <p:sp>
        <p:nvSpPr>
          <p:cNvPr id="22" name="Eckige Klammer links/rechts 21"/>
          <p:cNvSpPr/>
          <p:nvPr>
            <p:custDataLst>
              <p:tags r:id="rId9"/>
            </p:custDataLst>
          </p:nvPr>
        </p:nvSpPr>
        <p:spPr bwMode="gray">
          <a:xfrm rot="16200000">
            <a:off x="5470316" y="-79784"/>
            <a:ext cx="555418" cy="2774335"/>
          </a:xfrm>
          <a:prstGeom prst="bracketPair">
            <a:avLst>
              <a:gd name="adj" fmla="val 0"/>
            </a:avLst>
          </a:prstGeom>
          <a:solidFill>
            <a:schemeClr val="bg1"/>
          </a:solidFill>
          <a:ln w="9525" cap="flat" cmpd="sng" algn="ctr">
            <a:solidFill>
              <a:schemeClr val="accent3"/>
            </a:solidFill>
            <a:prstDash val="solid"/>
          </a:ln>
          <a:effectLst/>
        </p:spPr>
        <p:txBody>
          <a:bodyPr vert="vert" lIns="35995" tIns="71991" rIns="35995" bIns="71991" rtlCol="0" anchor="ctr"/>
          <a:lstStyle/>
          <a:p>
            <a:pPr algn="ctr">
              <a:defRPr/>
            </a:pPr>
            <a:r>
              <a:rPr lang="en-US" sz="1300" b="1" kern="0" dirty="0">
                <a:solidFill>
                  <a:srgbClr val="7F7F7F"/>
                </a:solidFill>
              </a:rPr>
              <a:t>Intellectual property and licenses</a:t>
            </a:r>
          </a:p>
        </p:txBody>
      </p:sp>
      <p:grpSp>
        <p:nvGrpSpPr>
          <p:cNvPr id="24" name="Gruppieren 23"/>
          <p:cNvGrpSpPr/>
          <p:nvPr>
            <p:custDataLst>
              <p:tags r:id="rId10"/>
            </p:custDataLst>
          </p:nvPr>
        </p:nvGrpSpPr>
        <p:grpSpPr bwMode="gray">
          <a:xfrm>
            <a:off x="2204300" y="3945717"/>
            <a:ext cx="804297" cy="941439"/>
            <a:chOff x="-5905500" y="1773238"/>
            <a:chExt cx="5145088" cy="5849937"/>
          </a:xfrm>
          <a:solidFill>
            <a:schemeClr val="bg1">
              <a:lumMod val="75000"/>
            </a:schemeClr>
          </a:solidFill>
        </p:grpSpPr>
        <p:sp>
          <p:nvSpPr>
            <p:cNvPr id="42" name="Freeform 8"/>
            <p:cNvSpPr>
              <a:spLocks noEditPoints="1"/>
            </p:cNvSpPr>
            <p:nvPr/>
          </p:nvSpPr>
          <p:spPr bwMode="gray">
            <a:xfrm>
              <a:off x="-5280025" y="1773238"/>
              <a:ext cx="3900488" cy="3749675"/>
            </a:xfrm>
            <a:custGeom>
              <a:avLst/>
              <a:gdLst>
                <a:gd name="T0" fmla="*/ 524 w 1040"/>
                <a:gd name="T1" fmla="*/ 0 h 1000"/>
                <a:gd name="T2" fmla="*/ 719 w 1040"/>
                <a:gd name="T3" fmla="*/ 46 h 1000"/>
                <a:gd name="T4" fmla="*/ 938 w 1040"/>
                <a:gd name="T5" fmla="*/ 585 h 1000"/>
                <a:gd name="T6" fmla="*/ 765 w 1040"/>
                <a:gd name="T7" fmla="*/ 518 h 1000"/>
                <a:gd name="T8" fmla="*/ 826 w 1040"/>
                <a:gd name="T9" fmla="*/ 792 h 1000"/>
                <a:gd name="T10" fmla="*/ 567 w 1040"/>
                <a:gd name="T11" fmla="*/ 990 h 1000"/>
                <a:gd name="T12" fmla="*/ 204 w 1040"/>
                <a:gd name="T13" fmla="*/ 874 h 1000"/>
                <a:gd name="T14" fmla="*/ 320 w 1040"/>
                <a:gd name="T15" fmla="*/ 737 h 1000"/>
                <a:gd name="T16" fmla="*/ 88 w 1040"/>
                <a:gd name="T17" fmla="*/ 518 h 1000"/>
                <a:gd name="T18" fmla="*/ 34 w 1040"/>
                <a:gd name="T19" fmla="*/ 606 h 1000"/>
                <a:gd name="T20" fmla="*/ 512 w 1040"/>
                <a:gd name="T21" fmla="*/ 0 h 1000"/>
                <a:gd name="T22" fmla="*/ 241 w 1040"/>
                <a:gd name="T23" fmla="*/ 174 h 1000"/>
                <a:gd name="T24" fmla="*/ 439 w 1040"/>
                <a:gd name="T25" fmla="*/ 79 h 1000"/>
                <a:gd name="T26" fmla="*/ 326 w 1040"/>
                <a:gd name="T27" fmla="*/ 110 h 1000"/>
                <a:gd name="T28" fmla="*/ 701 w 1040"/>
                <a:gd name="T29" fmla="*/ 213 h 1000"/>
                <a:gd name="T30" fmla="*/ 594 w 1040"/>
                <a:gd name="T31" fmla="*/ 76 h 1000"/>
                <a:gd name="T32" fmla="*/ 384 w 1040"/>
                <a:gd name="T33" fmla="*/ 229 h 1000"/>
                <a:gd name="T34" fmla="*/ 497 w 1040"/>
                <a:gd name="T35" fmla="*/ 88 h 1000"/>
                <a:gd name="T36" fmla="*/ 384 w 1040"/>
                <a:gd name="T37" fmla="*/ 229 h 1000"/>
                <a:gd name="T38" fmla="*/ 652 w 1040"/>
                <a:gd name="T39" fmla="*/ 229 h 1000"/>
                <a:gd name="T40" fmla="*/ 539 w 1040"/>
                <a:gd name="T41" fmla="*/ 244 h 1000"/>
                <a:gd name="T42" fmla="*/ 716 w 1040"/>
                <a:gd name="T43" fmla="*/ 253 h 1000"/>
                <a:gd name="T44" fmla="*/ 948 w 1040"/>
                <a:gd name="T45" fmla="*/ 475 h 1000"/>
                <a:gd name="T46" fmla="*/ 88 w 1040"/>
                <a:gd name="T47" fmla="*/ 475 h 1000"/>
                <a:gd name="T48" fmla="*/ 320 w 1040"/>
                <a:gd name="T49" fmla="*/ 256 h 1000"/>
                <a:gd name="T50" fmla="*/ 88 w 1040"/>
                <a:gd name="T51" fmla="*/ 475 h 1000"/>
                <a:gd name="T52" fmla="*/ 317 w 1040"/>
                <a:gd name="T53" fmla="*/ 475 h 1000"/>
                <a:gd name="T54" fmla="*/ 497 w 1040"/>
                <a:gd name="T55" fmla="*/ 289 h 1000"/>
                <a:gd name="T56" fmla="*/ 670 w 1040"/>
                <a:gd name="T57" fmla="*/ 268 h 1000"/>
                <a:gd name="T58" fmla="*/ 539 w 1040"/>
                <a:gd name="T59" fmla="*/ 475 h 1000"/>
                <a:gd name="T60" fmla="*/ 670 w 1040"/>
                <a:gd name="T61" fmla="*/ 268 h 1000"/>
                <a:gd name="T62" fmla="*/ 366 w 1040"/>
                <a:gd name="T63" fmla="*/ 725 h 1000"/>
                <a:gd name="T64" fmla="*/ 497 w 1040"/>
                <a:gd name="T65" fmla="*/ 518 h 1000"/>
                <a:gd name="T66" fmla="*/ 539 w 1040"/>
                <a:gd name="T67" fmla="*/ 518 h 1000"/>
                <a:gd name="T68" fmla="*/ 673 w 1040"/>
                <a:gd name="T69" fmla="*/ 725 h 1000"/>
                <a:gd name="T70" fmla="*/ 539 w 1040"/>
                <a:gd name="T71" fmla="*/ 518 h 1000"/>
                <a:gd name="T72" fmla="*/ 481 w 1040"/>
                <a:gd name="T73" fmla="*/ 896 h 1000"/>
                <a:gd name="T74" fmla="*/ 497 w 1040"/>
                <a:gd name="T75" fmla="*/ 750 h 1000"/>
                <a:gd name="T76" fmla="*/ 539 w 1040"/>
                <a:gd name="T77" fmla="*/ 905 h 1000"/>
                <a:gd name="T78" fmla="*/ 652 w 1040"/>
                <a:gd name="T79" fmla="*/ 765 h 1000"/>
                <a:gd name="T80" fmla="*/ 539 w 1040"/>
                <a:gd name="T81" fmla="*/ 905 h 1000"/>
                <a:gd name="T82" fmla="*/ 241 w 1040"/>
                <a:gd name="T83" fmla="*/ 820 h 1000"/>
                <a:gd name="T84" fmla="*/ 442 w 1040"/>
                <a:gd name="T85" fmla="*/ 917 h 1000"/>
                <a:gd name="T86" fmla="*/ 622 w 1040"/>
                <a:gd name="T87" fmla="*/ 890 h 1000"/>
                <a:gd name="T88" fmla="*/ 795 w 1040"/>
                <a:gd name="T89" fmla="*/ 823 h 1000"/>
                <a:gd name="T90" fmla="*/ 622 w 1040"/>
                <a:gd name="T91" fmla="*/ 8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0" h="1000">
                  <a:moveTo>
                    <a:pt x="512" y="0"/>
                  </a:moveTo>
                  <a:cubicBezTo>
                    <a:pt x="516" y="0"/>
                    <a:pt x="520" y="0"/>
                    <a:pt x="524" y="0"/>
                  </a:cubicBezTo>
                  <a:cubicBezTo>
                    <a:pt x="532" y="7"/>
                    <a:pt x="553" y="1"/>
                    <a:pt x="567" y="3"/>
                  </a:cubicBezTo>
                  <a:cubicBezTo>
                    <a:pt x="622" y="9"/>
                    <a:pt x="673" y="25"/>
                    <a:pt x="719" y="46"/>
                  </a:cubicBezTo>
                  <a:cubicBezTo>
                    <a:pt x="905" y="131"/>
                    <a:pt x="1040" y="309"/>
                    <a:pt x="1006" y="582"/>
                  </a:cubicBezTo>
                  <a:cubicBezTo>
                    <a:pt x="982" y="582"/>
                    <a:pt x="958" y="581"/>
                    <a:pt x="938" y="585"/>
                  </a:cubicBezTo>
                  <a:cubicBezTo>
                    <a:pt x="944" y="565"/>
                    <a:pt x="945" y="541"/>
                    <a:pt x="948" y="518"/>
                  </a:cubicBezTo>
                  <a:cubicBezTo>
                    <a:pt x="887" y="518"/>
                    <a:pt x="826" y="518"/>
                    <a:pt x="765" y="518"/>
                  </a:cubicBezTo>
                  <a:cubicBezTo>
                    <a:pt x="762" y="605"/>
                    <a:pt x="739" y="673"/>
                    <a:pt x="716" y="740"/>
                  </a:cubicBezTo>
                  <a:cubicBezTo>
                    <a:pt x="758" y="753"/>
                    <a:pt x="795" y="769"/>
                    <a:pt x="826" y="792"/>
                  </a:cubicBezTo>
                  <a:cubicBezTo>
                    <a:pt x="829" y="820"/>
                    <a:pt x="836" y="844"/>
                    <a:pt x="844" y="868"/>
                  </a:cubicBezTo>
                  <a:cubicBezTo>
                    <a:pt x="780" y="925"/>
                    <a:pt x="682" y="981"/>
                    <a:pt x="567" y="990"/>
                  </a:cubicBezTo>
                  <a:cubicBezTo>
                    <a:pt x="450" y="1000"/>
                    <a:pt x="347" y="967"/>
                    <a:pt x="274" y="926"/>
                  </a:cubicBezTo>
                  <a:cubicBezTo>
                    <a:pt x="248" y="912"/>
                    <a:pt x="219" y="898"/>
                    <a:pt x="204" y="874"/>
                  </a:cubicBezTo>
                  <a:cubicBezTo>
                    <a:pt x="216" y="849"/>
                    <a:pt x="219" y="814"/>
                    <a:pt x="222" y="780"/>
                  </a:cubicBezTo>
                  <a:cubicBezTo>
                    <a:pt x="255" y="766"/>
                    <a:pt x="285" y="750"/>
                    <a:pt x="320" y="737"/>
                  </a:cubicBezTo>
                  <a:cubicBezTo>
                    <a:pt x="295" y="673"/>
                    <a:pt x="275" y="604"/>
                    <a:pt x="271" y="518"/>
                  </a:cubicBezTo>
                  <a:cubicBezTo>
                    <a:pt x="210" y="518"/>
                    <a:pt x="149" y="518"/>
                    <a:pt x="88" y="518"/>
                  </a:cubicBezTo>
                  <a:cubicBezTo>
                    <a:pt x="91" y="551"/>
                    <a:pt x="95" y="582"/>
                    <a:pt x="104" y="609"/>
                  </a:cubicBezTo>
                  <a:cubicBezTo>
                    <a:pt x="84" y="602"/>
                    <a:pt x="57" y="602"/>
                    <a:pt x="34" y="606"/>
                  </a:cubicBezTo>
                  <a:cubicBezTo>
                    <a:pt x="0" y="439"/>
                    <a:pt x="49" y="295"/>
                    <a:pt x="128" y="192"/>
                  </a:cubicBezTo>
                  <a:cubicBezTo>
                    <a:pt x="211" y="85"/>
                    <a:pt x="344" y="7"/>
                    <a:pt x="512" y="0"/>
                  </a:cubicBezTo>
                  <a:close/>
                  <a:moveTo>
                    <a:pt x="326" y="110"/>
                  </a:moveTo>
                  <a:cubicBezTo>
                    <a:pt x="294" y="125"/>
                    <a:pt x="261" y="149"/>
                    <a:pt x="241" y="174"/>
                  </a:cubicBezTo>
                  <a:cubicBezTo>
                    <a:pt x="274" y="188"/>
                    <a:pt x="306" y="204"/>
                    <a:pt x="341" y="216"/>
                  </a:cubicBezTo>
                  <a:cubicBezTo>
                    <a:pt x="367" y="163"/>
                    <a:pt x="400" y="119"/>
                    <a:pt x="439" y="79"/>
                  </a:cubicBezTo>
                  <a:cubicBezTo>
                    <a:pt x="438" y="76"/>
                    <a:pt x="443" y="74"/>
                    <a:pt x="439" y="73"/>
                  </a:cubicBezTo>
                  <a:cubicBezTo>
                    <a:pt x="400" y="84"/>
                    <a:pt x="358" y="94"/>
                    <a:pt x="326" y="110"/>
                  </a:cubicBezTo>
                  <a:close/>
                  <a:moveTo>
                    <a:pt x="673" y="180"/>
                  </a:moveTo>
                  <a:cubicBezTo>
                    <a:pt x="680" y="191"/>
                    <a:pt x="688" y="206"/>
                    <a:pt x="701" y="213"/>
                  </a:cubicBezTo>
                  <a:cubicBezTo>
                    <a:pt x="735" y="201"/>
                    <a:pt x="769" y="188"/>
                    <a:pt x="795" y="168"/>
                  </a:cubicBezTo>
                  <a:cubicBezTo>
                    <a:pt x="742" y="125"/>
                    <a:pt x="672" y="83"/>
                    <a:pt x="594" y="76"/>
                  </a:cubicBezTo>
                  <a:cubicBezTo>
                    <a:pt x="627" y="105"/>
                    <a:pt x="651" y="144"/>
                    <a:pt x="673" y="180"/>
                  </a:cubicBezTo>
                  <a:close/>
                  <a:moveTo>
                    <a:pt x="384" y="229"/>
                  </a:moveTo>
                  <a:cubicBezTo>
                    <a:pt x="419" y="236"/>
                    <a:pt x="455" y="242"/>
                    <a:pt x="497" y="244"/>
                  </a:cubicBezTo>
                  <a:cubicBezTo>
                    <a:pt x="497" y="192"/>
                    <a:pt x="497" y="140"/>
                    <a:pt x="497" y="88"/>
                  </a:cubicBezTo>
                  <a:cubicBezTo>
                    <a:pt x="496" y="86"/>
                    <a:pt x="494" y="85"/>
                    <a:pt x="491" y="85"/>
                  </a:cubicBezTo>
                  <a:cubicBezTo>
                    <a:pt x="453" y="131"/>
                    <a:pt x="410" y="172"/>
                    <a:pt x="384" y="229"/>
                  </a:cubicBezTo>
                  <a:close/>
                  <a:moveTo>
                    <a:pt x="539" y="244"/>
                  </a:moveTo>
                  <a:cubicBezTo>
                    <a:pt x="581" y="242"/>
                    <a:pt x="617" y="236"/>
                    <a:pt x="652" y="229"/>
                  </a:cubicBezTo>
                  <a:cubicBezTo>
                    <a:pt x="623" y="172"/>
                    <a:pt x="585" y="125"/>
                    <a:pt x="539" y="85"/>
                  </a:cubicBezTo>
                  <a:cubicBezTo>
                    <a:pt x="539" y="138"/>
                    <a:pt x="539" y="191"/>
                    <a:pt x="539" y="244"/>
                  </a:cubicBezTo>
                  <a:close/>
                  <a:moveTo>
                    <a:pt x="829" y="201"/>
                  </a:moveTo>
                  <a:cubicBezTo>
                    <a:pt x="795" y="222"/>
                    <a:pt x="759" y="241"/>
                    <a:pt x="716" y="253"/>
                  </a:cubicBezTo>
                  <a:cubicBezTo>
                    <a:pt x="739" y="320"/>
                    <a:pt x="762" y="388"/>
                    <a:pt x="765" y="475"/>
                  </a:cubicBezTo>
                  <a:cubicBezTo>
                    <a:pt x="826" y="475"/>
                    <a:pt x="887" y="475"/>
                    <a:pt x="948" y="475"/>
                  </a:cubicBezTo>
                  <a:cubicBezTo>
                    <a:pt x="939" y="353"/>
                    <a:pt x="893" y="268"/>
                    <a:pt x="829" y="201"/>
                  </a:cubicBezTo>
                  <a:close/>
                  <a:moveTo>
                    <a:pt x="88" y="475"/>
                  </a:moveTo>
                  <a:cubicBezTo>
                    <a:pt x="149" y="475"/>
                    <a:pt x="210" y="475"/>
                    <a:pt x="271" y="475"/>
                  </a:cubicBezTo>
                  <a:cubicBezTo>
                    <a:pt x="275" y="390"/>
                    <a:pt x="295" y="321"/>
                    <a:pt x="320" y="256"/>
                  </a:cubicBezTo>
                  <a:cubicBezTo>
                    <a:pt x="278" y="242"/>
                    <a:pt x="244" y="221"/>
                    <a:pt x="204" y="204"/>
                  </a:cubicBezTo>
                  <a:cubicBezTo>
                    <a:pt x="142" y="271"/>
                    <a:pt x="97" y="355"/>
                    <a:pt x="88" y="475"/>
                  </a:cubicBezTo>
                  <a:close/>
                  <a:moveTo>
                    <a:pt x="366" y="268"/>
                  </a:moveTo>
                  <a:cubicBezTo>
                    <a:pt x="337" y="325"/>
                    <a:pt x="318" y="391"/>
                    <a:pt x="317" y="475"/>
                  </a:cubicBezTo>
                  <a:cubicBezTo>
                    <a:pt x="377" y="475"/>
                    <a:pt x="437" y="475"/>
                    <a:pt x="497" y="475"/>
                  </a:cubicBezTo>
                  <a:cubicBezTo>
                    <a:pt x="497" y="413"/>
                    <a:pt x="497" y="351"/>
                    <a:pt x="497" y="289"/>
                  </a:cubicBezTo>
                  <a:cubicBezTo>
                    <a:pt x="452" y="284"/>
                    <a:pt x="403" y="282"/>
                    <a:pt x="366" y="268"/>
                  </a:cubicBezTo>
                  <a:close/>
                  <a:moveTo>
                    <a:pt x="670" y="268"/>
                  </a:moveTo>
                  <a:cubicBezTo>
                    <a:pt x="632" y="280"/>
                    <a:pt x="585" y="284"/>
                    <a:pt x="539" y="289"/>
                  </a:cubicBezTo>
                  <a:cubicBezTo>
                    <a:pt x="539" y="351"/>
                    <a:pt x="539" y="413"/>
                    <a:pt x="539" y="475"/>
                  </a:cubicBezTo>
                  <a:cubicBezTo>
                    <a:pt x="599" y="475"/>
                    <a:pt x="659" y="475"/>
                    <a:pt x="719" y="475"/>
                  </a:cubicBezTo>
                  <a:cubicBezTo>
                    <a:pt x="718" y="391"/>
                    <a:pt x="698" y="326"/>
                    <a:pt x="670" y="268"/>
                  </a:cubicBezTo>
                  <a:close/>
                  <a:moveTo>
                    <a:pt x="317" y="518"/>
                  </a:moveTo>
                  <a:cubicBezTo>
                    <a:pt x="318" y="602"/>
                    <a:pt x="337" y="668"/>
                    <a:pt x="366" y="725"/>
                  </a:cubicBezTo>
                  <a:cubicBezTo>
                    <a:pt x="403" y="712"/>
                    <a:pt x="451" y="709"/>
                    <a:pt x="497" y="704"/>
                  </a:cubicBezTo>
                  <a:cubicBezTo>
                    <a:pt x="497" y="642"/>
                    <a:pt x="497" y="580"/>
                    <a:pt x="497" y="518"/>
                  </a:cubicBezTo>
                  <a:cubicBezTo>
                    <a:pt x="437" y="518"/>
                    <a:pt x="377" y="518"/>
                    <a:pt x="317" y="518"/>
                  </a:cubicBezTo>
                  <a:close/>
                  <a:moveTo>
                    <a:pt x="539" y="518"/>
                  </a:moveTo>
                  <a:cubicBezTo>
                    <a:pt x="539" y="580"/>
                    <a:pt x="539" y="642"/>
                    <a:pt x="539" y="704"/>
                  </a:cubicBezTo>
                  <a:cubicBezTo>
                    <a:pt x="586" y="709"/>
                    <a:pt x="633" y="713"/>
                    <a:pt x="673" y="725"/>
                  </a:cubicBezTo>
                  <a:cubicBezTo>
                    <a:pt x="696" y="664"/>
                    <a:pt x="719" y="602"/>
                    <a:pt x="719" y="518"/>
                  </a:cubicBezTo>
                  <a:cubicBezTo>
                    <a:pt x="659" y="518"/>
                    <a:pt x="599" y="518"/>
                    <a:pt x="539" y="518"/>
                  </a:cubicBezTo>
                  <a:close/>
                  <a:moveTo>
                    <a:pt x="384" y="765"/>
                  </a:moveTo>
                  <a:cubicBezTo>
                    <a:pt x="408" y="811"/>
                    <a:pt x="446" y="863"/>
                    <a:pt x="481" y="896"/>
                  </a:cubicBezTo>
                  <a:cubicBezTo>
                    <a:pt x="483" y="898"/>
                    <a:pt x="493" y="912"/>
                    <a:pt x="497" y="902"/>
                  </a:cubicBezTo>
                  <a:cubicBezTo>
                    <a:pt x="497" y="851"/>
                    <a:pt x="497" y="800"/>
                    <a:pt x="497" y="750"/>
                  </a:cubicBezTo>
                  <a:cubicBezTo>
                    <a:pt x="455" y="751"/>
                    <a:pt x="419" y="757"/>
                    <a:pt x="384" y="765"/>
                  </a:cubicBezTo>
                  <a:close/>
                  <a:moveTo>
                    <a:pt x="539" y="905"/>
                  </a:moveTo>
                  <a:cubicBezTo>
                    <a:pt x="552" y="902"/>
                    <a:pt x="560" y="888"/>
                    <a:pt x="570" y="877"/>
                  </a:cubicBezTo>
                  <a:cubicBezTo>
                    <a:pt x="602" y="844"/>
                    <a:pt x="633" y="807"/>
                    <a:pt x="652" y="765"/>
                  </a:cubicBezTo>
                  <a:cubicBezTo>
                    <a:pt x="616" y="758"/>
                    <a:pt x="581" y="750"/>
                    <a:pt x="539" y="750"/>
                  </a:cubicBezTo>
                  <a:cubicBezTo>
                    <a:pt x="539" y="801"/>
                    <a:pt x="539" y="853"/>
                    <a:pt x="539" y="905"/>
                  </a:cubicBezTo>
                  <a:close/>
                  <a:moveTo>
                    <a:pt x="338" y="777"/>
                  </a:moveTo>
                  <a:cubicBezTo>
                    <a:pt x="305" y="790"/>
                    <a:pt x="273" y="805"/>
                    <a:pt x="241" y="820"/>
                  </a:cubicBezTo>
                  <a:cubicBezTo>
                    <a:pt x="261" y="847"/>
                    <a:pt x="295" y="867"/>
                    <a:pt x="329" y="884"/>
                  </a:cubicBezTo>
                  <a:cubicBezTo>
                    <a:pt x="363" y="900"/>
                    <a:pt x="403" y="915"/>
                    <a:pt x="442" y="917"/>
                  </a:cubicBezTo>
                  <a:cubicBezTo>
                    <a:pt x="400" y="878"/>
                    <a:pt x="369" y="827"/>
                    <a:pt x="338" y="777"/>
                  </a:cubicBezTo>
                  <a:close/>
                  <a:moveTo>
                    <a:pt x="622" y="890"/>
                  </a:moveTo>
                  <a:cubicBezTo>
                    <a:pt x="613" y="899"/>
                    <a:pt x="598" y="906"/>
                    <a:pt x="600" y="920"/>
                  </a:cubicBezTo>
                  <a:cubicBezTo>
                    <a:pt x="678" y="900"/>
                    <a:pt x="746" y="871"/>
                    <a:pt x="795" y="823"/>
                  </a:cubicBezTo>
                  <a:cubicBezTo>
                    <a:pt x="763" y="806"/>
                    <a:pt x="731" y="790"/>
                    <a:pt x="695" y="777"/>
                  </a:cubicBezTo>
                  <a:cubicBezTo>
                    <a:pt x="675" y="817"/>
                    <a:pt x="648" y="859"/>
                    <a:pt x="622" y="890"/>
                  </a:cubicBezTo>
                  <a:close/>
                </a:path>
              </a:pathLst>
            </a:custGeom>
            <a:grpFill/>
            <a:ln w="9525">
              <a:noFill/>
              <a:round/>
              <a:headEnd/>
              <a:tailEnd/>
            </a:ln>
          </p:spPr>
          <p:txBody>
            <a:bodyPr vert="horz" wrap="square" lIns="91428" tIns="45714" rIns="91428" bIns="45714" numCol="1" anchor="t" anchorCtr="0" compatLnSpc="1">
              <a:prstTxWarp prst="textNoShape">
                <a:avLst/>
              </a:prstTxWarp>
            </a:bodyPr>
            <a:lstStyle/>
            <a:p>
              <a:endParaRPr lang="en-GB"/>
            </a:p>
          </p:txBody>
        </p:sp>
        <p:sp>
          <p:nvSpPr>
            <p:cNvPr id="43" name="Freeform 19"/>
            <p:cNvSpPr>
              <a:spLocks/>
            </p:cNvSpPr>
            <p:nvPr/>
          </p:nvSpPr>
          <p:spPr bwMode="gray">
            <a:xfrm>
              <a:off x="-2039938" y="4135438"/>
              <a:ext cx="833438" cy="1084262"/>
            </a:xfrm>
            <a:custGeom>
              <a:avLst/>
              <a:gdLst>
                <a:gd name="T0" fmla="*/ 96 w 222"/>
                <a:gd name="T1" fmla="*/ 10 h 289"/>
                <a:gd name="T2" fmla="*/ 218 w 222"/>
                <a:gd name="T3" fmla="*/ 86 h 289"/>
                <a:gd name="T4" fmla="*/ 199 w 222"/>
                <a:gd name="T5" fmla="*/ 177 h 289"/>
                <a:gd name="T6" fmla="*/ 142 w 222"/>
                <a:gd name="T7" fmla="*/ 251 h 289"/>
                <a:gd name="T8" fmla="*/ 29 w 222"/>
                <a:gd name="T9" fmla="*/ 205 h 289"/>
                <a:gd name="T10" fmla="*/ 96 w 222"/>
                <a:gd name="T11" fmla="*/ 10 h 289"/>
              </a:gdLst>
              <a:ahLst/>
              <a:cxnLst>
                <a:cxn ang="0">
                  <a:pos x="T0" y="T1"/>
                </a:cxn>
                <a:cxn ang="0">
                  <a:pos x="T2" y="T3"/>
                </a:cxn>
                <a:cxn ang="0">
                  <a:pos x="T4" y="T5"/>
                </a:cxn>
                <a:cxn ang="0">
                  <a:pos x="T6" y="T7"/>
                </a:cxn>
                <a:cxn ang="0">
                  <a:pos x="T8" y="T9"/>
                </a:cxn>
                <a:cxn ang="0">
                  <a:pos x="T10" y="T11"/>
                </a:cxn>
              </a:cxnLst>
              <a:rect l="0" t="0" r="r" b="b"/>
              <a:pathLst>
                <a:path w="222" h="289">
                  <a:moveTo>
                    <a:pt x="96" y="10"/>
                  </a:moveTo>
                  <a:cubicBezTo>
                    <a:pt x="152" y="0"/>
                    <a:pt x="210" y="36"/>
                    <a:pt x="218" y="86"/>
                  </a:cubicBezTo>
                  <a:cubicBezTo>
                    <a:pt x="222" y="115"/>
                    <a:pt x="213" y="150"/>
                    <a:pt x="199" y="177"/>
                  </a:cubicBezTo>
                  <a:cubicBezTo>
                    <a:pt x="185" y="209"/>
                    <a:pt x="164" y="232"/>
                    <a:pt x="142" y="251"/>
                  </a:cubicBezTo>
                  <a:cubicBezTo>
                    <a:pt x="95" y="289"/>
                    <a:pt x="50" y="270"/>
                    <a:pt x="29" y="205"/>
                  </a:cubicBezTo>
                  <a:cubicBezTo>
                    <a:pt x="0" y="118"/>
                    <a:pt x="10" y="25"/>
                    <a:pt x="96" y="10"/>
                  </a:cubicBezTo>
                  <a:close/>
                </a:path>
              </a:pathLst>
            </a:custGeom>
            <a:grpFill/>
            <a:ln w="9525">
              <a:noFill/>
              <a:round/>
              <a:headEnd/>
              <a:tailEnd/>
            </a:ln>
          </p:spPr>
          <p:txBody>
            <a:bodyPr vert="horz" wrap="square" lIns="91428" tIns="45714" rIns="91428" bIns="45714" numCol="1" anchor="t" anchorCtr="0" compatLnSpc="1">
              <a:prstTxWarp prst="textNoShape">
                <a:avLst/>
              </a:prstTxWarp>
            </a:bodyPr>
            <a:lstStyle/>
            <a:p>
              <a:endParaRPr lang="en-GB"/>
            </a:p>
          </p:txBody>
        </p:sp>
        <p:sp>
          <p:nvSpPr>
            <p:cNvPr id="44" name="Freeform 20"/>
            <p:cNvSpPr>
              <a:spLocks/>
            </p:cNvSpPr>
            <p:nvPr/>
          </p:nvSpPr>
          <p:spPr bwMode="gray">
            <a:xfrm>
              <a:off x="-5429250" y="4233863"/>
              <a:ext cx="801688" cy="1035050"/>
            </a:xfrm>
            <a:custGeom>
              <a:avLst/>
              <a:gdLst>
                <a:gd name="T0" fmla="*/ 95 w 214"/>
                <a:gd name="T1" fmla="*/ 5 h 276"/>
                <a:gd name="T2" fmla="*/ 208 w 214"/>
                <a:gd name="T3" fmla="*/ 97 h 276"/>
                <a:gd name="T4" fmla="*/ 131 w 214"/>
                <a:gd name="T5" fmla="*/ 270 h 276"/>
                <a:gd name="T6" fmla="*/ 0 w 214"/>
                <a:gd name="T7" fmla="*/ 106 h 276"/>
                <a:gd name="T8" fmla="*/ 95 w 214"/>
                <a:gd name="T9" fmla="*/ 5 h 276"/>
              </a:gdLst>
              <a:ahLst/>
              <a:cxnLst>
                <a:cxn ang="0">
                  <a:pos x="T0" y="T1"/>
                </a:cxn>
                <a:cxn ang="0">
                  <a:pos x="T2" y="T3"/>
                </a:cxn>
                <a:cxn ang="0">
                  <a:pos x="T4" y="T5"/>
                </a:cxn>
                <a:cxn ang="0">
                  <a:pos x="T6" y="T7"/>
                </a:cxn>
                <a:cxn ang="0">
                  <a:pos x="T8" y="T9"/>
                </a:cxn>
              </a:cxnLst>
              <a:rect l="0" t="0" r="r" b="b"/>
              <a:pathLst>
                <a:path w="214" h="276">
                  <a:moveTo>
                    <a:pt x="95" y="5"/>
                  </a:moveTo>
                  <a:cubicBezTo>
                    <a:pt x="155" y="0"/>
                    <a:pt x="203" y="40"/>
                    <a:pt x="208" y="97"/>
                  </a:cubicBezTo>
                  <a:cubicBezTo>
                    <a:pt x="214" y="171"/>
                    <a:pt x="180" y="266"/>
                    <a:pt x="131" y="270"/>
                  </a:cubicBezTo>
                  <a:cubicBezTo>
                    <a:pt x="72" y="276"/>
                    <a:pt x="1" y="167"/>
                    <a:pt x="0" y="106"/>
                  </a:cubicBezTo>
                  <a:cubicBezTo>
                    <a:pt x="0" y="55"/>
                    <a:pt x="34" y="11"/>
                    <a:pt x="95" y="5"/>
                  </a:cubicBezTo>
                  <a:close/>
                </a:path>
              </a:pathLst>
            </a:custGeom>
            <a:grpFill/>
            <a:ln w="9525">
              <a:noFill/>
              <a:round/>
              <a:headEnd/>
              <a:tailEnd/>
            </a:ln>
          </p:spPr>
          <p:txBody>
            <a:bodyPr vert="horz" wrap="square" lIns="91428" tIns="45714" rIns="91428" bIns="45714" numCol="1" anchor="t" anchorCtr="0" compatLnSpc="1">
              <a:prstTxWarp prst="textNoShape">
                <a:avLst/>
              </a:prstTxWarp>
            </a:bodyPr>
            <a:lstStyle/>
            <a:p>
              <a:endParaRPr lang="en-GB"/>
            </a:p>
          </p:txBody>
        </p:sp>
        <p:sp>
          <p:nvSpPr>
            <p:cNvPr id="45" name="Freeform 25"/>
            <p:cNvSpPr>
              <a:spLocks/>
            </p:cNvSpPr>
            <p:nvPr/>
          </p:nvSpPr>
          <p:spPr bwMode="gray">
            <a:xfrm>
              <a:off x="-3209925" y="5291138"/>
              <a:ext cx="2449513" cy="2332037"/>
            </a:xfrm>
            <a:custGeom>
              <a:avLst/>
              <a:gdLst>
                <a:gd name="T0" fmla="*/ 542 w 653"/>
                <a:gd name="T1" fmla="*/ 622 h 622"/>
                <a:gd name="T2" fmla="*/ 527 w 653"/>
                <a:gd name="T3" fmla="*/ 622 h 622"/>
                <a:gd name="T4" fmla="*/ 521 w 653"/>
                <a:gd name="T5" fmla="*/ 461 h 622"/>
                <a:gd name="T6" fmla="*/ 517 w 653"/>
                <a:gd name="T7" fmla="*/ 202 h 622"/>
                <a:gd name="T8" fmla="*/ 487 w 653"/>
                <a:gd name="T9" fmla="*/ 500 h 622"/>
                <a:gd name="T10" fmla="*/ 463 w 653"/>
                <a:gd name="T11" fmla="*/ 585 h 622"/>
                <a:gd name="T12" fmla="*/ 234 w 653"/>
                <a:gd name="T13" fmla="*/ 582 h 622"/>
                <a:gd name="T14" fmla="*/ 246 w 653"/>
                <a:gd name="T15" fmla="*/ 381 h 622"/>
                <a:gd name="T16" fmla="*/ 207 w 653"/>
                <a:gd name="T17" fmla="*/ 409 h 622"/>
                <a:gd name="T18" fmla="*/ 54 w 653"/>
                <a:gd name="T19" fmla="*/ 485 h 622"/>
                <a:gd name="T20" fmla="*/ 0 w 653"/>
                <a:gd name="T21" fmla="*/ 400 h 622"/>
                <a:gd name="T22" fmla="*/ 167 w 653"/>
                <a:gd name="T23" fmla="*/ 302 h 622"/>
                <a:gd name="T24" fmla="*/ 271 w 653"/>
                <a:gd name="T25" fmla="*/ 83 h 622"/>
                <a:gd name="T26" fmla="*/ 283 w 653"/>
                <a:gd name="T27" fmla="*/ 46 h 622"/>
                <a:gd name="T28" fmla="*/ 359 w 653"/>
                <a:gd name="T29" fmla="*/ 3 h 622"/>
                <a:gd name="T30" fmla="*/ 332 w 653"/>
                <a:gd name="T31" fmla="*/ 153 h 622"/>
                <a:gd name="T32" fmla="*/ 356 w 653"/>
                <a:gd name="T33" fmla="*/ 86 h 622"/>
                <a:gd name="T34" fmla="*/ 396 w 653"/>
                <a:gd name="T35" fmla="*/ 31 h 622"/>
                <a:gd name="T36" fmla="*/ 374 w 653"/>
                <a:gd name="T37" fmla="*/ 180 h 622"/>
                <a:gd name="T38" fmla="*/ 414 w 653"/>
                <a:gd name="T39" fmla="*/ 83 h 622"/>
                <a:gd name="T40" fmla="*/ 469 w 653"/>
                <a:gd name="T41" fmla="*/ 0 h 622"/>
                <a:gd name="T42" fmla="*/ 594 w 653"/>
                <a:gd name="T43" fmla="*/ 64 h 622"/>
                <a:gd name="T44" fmla="*/ 624 w 653"/>
                <a:gd name="T45" fmla="*/ 177 h 622"/>
                <a:gd name="T46" fmla="*/ 645 w 653"/>
                <a:gd name="T47" fmla="*/ 299 h 622"/>
                <a:gd name="T48" fmla="*/ 594 w 653"/>
                <a:gd name="T49" fmla="*/ 537 h 622"/>
                <a:gd name="T50" fmla="*/ 542 w 653"/>
                <a:gd name="T51" fmla="*/ 622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3" h="622">
                  <a:moveTo>
                    <a:pt x="542" y="622"/>
                  </a:moveTo>
                  <a:cubicBezTo>
                    <a:pt x="537" y="622"/>
                    <a:pt x="532" y="622"/>
                    <a:pt x="527" y="622"/>
                  </a:cubicBezTo>
                  <a:cubicBezTo>
                    <a:pt x="465" y="596"/>
                    <a:pt x="507" y="524"/>
                    <a:pt x="521" y="461"/>
                  </a:cubicBezTo>
                  <a:cubicBezTo>
                    <a:pt x="540" y="369"/>
                    <a:pt x="551" y="284"/>
                    <a:pt x="517" y="202"/>
                  </a:cubicBezTo>
                  <a:cubicBezTo>
                    <a:pt x="521" y="314"/>
                    <a:pt x="507" y="415"/>
                    <a:pt x="487" y="500"/>
                  </a:cubicBezTo>
                  <a:cubicBezTo>
                    <a:pt x="480" y="532"/>
                    <a:pt x="475" y="564"/>
                    <a:pt x="463" y="585"/>
                  </a:cubicBezTo>
                  <a:cubicBezTo>
                    <a:pt x="387" y="583"/>
                    <a:pt x="304" y="589"/>
                    <a:pt x="234" y="582"/>
                  </a:cubicBezTo>
                  <a:cubicBezTo>
                    <a:pt x="236" y="514"/>
                    <a:pt x="244" y="450"/>
                    <a:pt x="246" y="381"/>
                  </a:cubicBezTo>
                  <a:cubicBezTo>
                    <a:pt x="231" y="385"/>
                    <a:pt x="221" y="399"/>
                    <a:pt x="207" y="409"/>
                  </a:cubicBezTo>
                  <a:cubicBezTo>
                    <a:pt x="161" y="440"/>
                    <a:pt x="107" y="464"/>
                    <a:pt x="54" y="485"/>
                  </a:cubicBezTo>
                  <a:cubicBezTo>
                    <a:pt x="57" y="435"/>
                    <a:pt x="26" y="420"/>
                    <a:pt x="0" y="400"/>
                  </a:cubicBezTo>
                  <a:cubicBezTo>
                    <a:pt x="59" y="371"/>
                    <a:pt x="112" y="335"/>
                    <a:pt x="167" y="302"/>
                  </a:cubicBezTo>
                  <a:cubicBezTo>
                    <a:pt x="203" y="240"/>
                    <a:pt x="243" y="153"/>
                    <a:pt x="271" y="83"/>
                  </a:cubicBezTo>
                  <a:cubicBezTo>
                    <a:pt x="276" y="70"/>
                    <a:pt x="277" y="54"/>
                    <a:pt x="283" y="46"/>
                  </a:cubicBezTo>
                  <a:cubicBezTo>
                    <a:pt x="299" y="23"/>
                    <a:pt x="333" y="15"/>
                    <a:pt x="359" y="3"/>
                  </a:cubicBezTo>
                  <a:cubicBezTo>
                    <a:pt x="344" y="45"/>
                    <a:pt x="330" y="104"/>
                    <a:pt x="332" y="153"/>
                  </a:cubicBezTo>
                  <a:cubicBezTo>
                    <a:pt x="341" y="133"/>
                    <a:pt x="347" y="109"/>
                    <a:pt x="356" y="86"/>
                  </a:cubicBezTo>
                  <a:cubicBezTo>
                    <a:pt x="364" y="65"/>
                    <a:pt x="370" y="30"/>
                    <a:pt x="396" y="31"/>
                  </a:cubicBezTo>
                  <a:cubicBezTo>
                    <a:pt x="392" y="70"/>
                    <a:pt x="364" y="128"/>
                    <a:pt x="374" y="180"/>
                  </a:cubicBezTo>
                  <a:cubicBezTo>
                    <a:pt x="385" y="146"/>
                    <a:pt x="399" y="113"/>
                    <a:pt x="414" y="83"/>
                  </a:cubicBezTo>
                  <a:cubicBezTo>
                    <a:pt x="429" y="53"/>
                    <a:pt x="443" y="20"/>
                    <a:pt x="469" y="0"/>
                  </a:cubicBezTo>
                  <a:cubicBezTo>
                    <a:pt x="517" y="12"/>
                    <a:pt x="574" y="24"/>
                    <a:pt x="594" y="64"/>
                  </a:cubicBezTo>
                  <a:cubicBezTo>
                    <a:pt x="606" y="89"/>
                    <a:pt x="614" y="134"/>
                    <a:pt x="624" y="177"/>
                  </a:cubicBezTo>
                  <a:cubicBezTo>
                    <a:pt x="633" y="217"/>
                    <a:pt x="642" y="261"/>
                    <a:pt x="645" y="299"/>
                  </a:cubicBezTo>
                  <a:cubicBezTo>
                    <a:pt x="653" y="387"/>
                    <a:pt x="615" y="468"/>
                    <a:pt x="594" y="537"/>
                  </a:cubicBezTo>
                  <a:cubicBezTo>
                    <a:pt x="580" y="579"/>
                    <a:pt x="577" y="613"/>
                    <a:pt x="542" y="622"/>
                  </a:cubicBezTo>
                  <a:close/>
                </a:path>
              </a:pathLst>
            </a:custGeom>
            <a:grpFill/>
            <a:ln w="9525">
              <a:noFill/>
              <a:round/>
              <a:headEnd/>
              <a:tailEnd/>
            </a:ln>
          </p:spPr>
          <p:txBody>
            <a:bodyPr vert="horz" wrap="square" lIns="91428" tIns="45714" rIns="91428" bIns="45714" numCol="1" anchor="t" anchorCtr="0" compatLnSpc="1">
              <a:prstTxWarp prst="textNoShape">
                <a:avLst/>
              </a:prstTxWarp>
            </a:bodyPr>
            <a:lstStyle/>
            <a:p>
              <a:endParaRPr lang="en-GB"/>
            </a:p>
          </p:txBody>
        </p:sp>
        <p:sp>
          <p:nvSpPr>
            <p:cNvPr id="46" name="Freeform 26"/>
            <p:cNvSpPr>
              <a:spLocks/>
            </p:cNvSpPr>
            <p:nvPr/>
          </p:nvSpPr>
          <p:spPr bwMode="gray">
            <a:xfrm>
              <a:off x="-5905500" y="5384800"/>
              <a:ext cx="2800350" cy="2230437"/>
            </a:xfrm>
            <a:custGeom>
              <a:avLst/>
              <a:gdLst>
                <a:gd name="T0" fmla="*/ 417 w 747"/>
                <a:gd name="T1" fmla="*/ 332 h 595"/>
                <a:gd name="T2" fmla="*/ 426 w 747"/>
                <a:gd name="T3" fmla="*/ 560 h 595"/>
                <a:gd name="T4" fmla="*/ 143 w 747"/>
                <a:gd name="T5" fmla="*/ 560 h 595"/>
                <a:gd name="T6" fmla="*/ 127 w 747"/>
                <a:gd name="T7" fmla="*/ 256 h 595"/>
                <a:gd name="T8" fmla="*/ 109 w 747"/>
                <a:gd name="T9" fmla="*/ 286 h 595"/>
                <a:gd name="T10" fmla="*/ 109 w 747"/>
                <a:gd name="T11" fmla="*/ 509 h 595"/>
                <a:gd name="T12" fmla="*/ 70 w 747"/>
                <a:gd name="T13" fmla="*/ 594 h 595"/>
                <a:gd name="T14" fmla="*/ 15 w 747"/>
                <a:gd name="T15" fmla="*/ 448 h 595"/>
                <a:gd name="T16" fmla="*/ 6 w 747"/>
                <a:gd name="T17" fmla="*/ 356 h 595"/>
                <a:gd name="T18" fmla="*/ 6 w 747"/>
                <a:gd name="T19" fmla="*/ 262 h 595"/>
                <a:gd name="T20" fmla="*/ 36 w 747"/>
                <a:gd name="T21" fmla="*/ 204 h 595"/>
                <a:gd name="T22" fmla="*/ 97 w 747"/>
                <a:gd name="T23" fmla="*/ 88 h 595"/>
                <a:gd name="T24" fmla="*/ 127 w 747"/>
                <a:gd name="T25" fmla="*/ 33 h 595"/>
                <a:gd name="T26" fmla="*/ 204 w 747"/>
                <a:gd name="T27" fmla="*/ 3 h 595"/>
                <a:gd name="T28" fmla="*/ 298 w 747"/>
                <a:gd name="T29" fmla="*/ 0 h 595"/>
                <a:gd name="T30" fmla="*/ 396 w 747"/>
                <a:gd name="T31" fmla="*/ 30 h 595"/>
                <a:gd name="T32" fmla="*/ 426 w 747"/>
                <a:gd name="T33" fmla="*/ 91 h 595"/>
                <a:gd name="T34" fmla="*/ 481 w 747"/>
                <a:gd name="T35" fmla="*/ 216 h 595"/>
                <a:gd name="T36" fmla="*/ 508 w 747"/>
                <a:gd name="T37" fmla="*/ 277 h 595"/>
                <a:gd name="T38" fmla="*/ 569 w 747"/>
                <a:gd name="T39" fmla="*/ 320 h 595"/>
                <a:gd name="T40" fmla="*/ 694 w 747"/>
                <a:gd name="T41" fmla="*/ 399 h 595"/>
                <a:gd name="T42" fmla="*/ 746 w 747"/>
                <a:gd name="T43" fmla="*/ 448 h 595"/>
                <a:gd name="T44" fmla="*/ 728 w 747"/>
                <a:gd name="T45" fmla="*/ 493 h 595"/>
                <a:gd name="T46" fmla="*/ 685 w 747"/>
                <a:gd name="T47" fmla="*/ 499 h 595"/>
                <a:gd name="T48" fmla="*/ 642 w 747"/>
                <a:gd name="T49" fmla="*/ 506 h 595"/>
                <a:gd name="T50" fmla="*/ 603 w 747"/>
                <a:gd name="T51" fmla="*/ 457 h 595"/>
                <a:gd name="T52" fmla="*/ 417 w 747"/>
                <a:gd name="T53" fmla="*/ 332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47" h="595">
                  <a:moveTo>
                    <a:pt x="417" y="332"/>
                  </a:moveTo>
                  <a:cubicBezTo>
                    <a:pt x="418" y="398"/>
                    <a:pt x="424" y="485"/>
                    <a:pt x="426" y="560"/>
                  </a:cubicBezTo>
                  <a:cubicBezTo>
                    <a:pt x="332" y="560"/>
                    <a:pt x="237" y="560"/>
                    <a:pt x="143" y="560"/>
                  </a:cubicBezTo>
                  <a:cubicBezTo>
                    <a:pt x="135" y="461"/>
                    <a:pt x="134" y="355"/>
                    <a:pt x="127" y="256"/>
                  </a:cubicBezTo>
                  <a:cubicBezTo>
                    <a:pt x="119" y="263"/>
                    <a:pt x="118" y="279"/>
                    <a:pt x="109" y="286"/>
                  </a:cubicBezTo>
                  <a:cubicBezTo>
                    <a:pt x="106" y="355"/>
                    <a:pt x="106" y="436"/>
                    <a:pt x="109" y="509"/>
                  </a:cubicBezTo>
                  <a:cubicBezTo>
                    <a:pt x="111" y="551"/>
                    <a:pt x="113" y="595"/>
                    <a:pt x="70" y="594"/>
                  </a:cubicBezTo>
                  <a:cubicBezTo>
                    <a:pt x="20" y="593"/>
                    <a:pt x="21" y="498"/>
                    <a:pt x="15" y="448"/>
                  </a:cubicBezTo>
                  <a:cubicBezTo>
                    <a:pt x="11" y="418"/>
                    <a:pt x="7" y="387"/>
                    <a:pt x="6" y="356"/>
                  </a:cubicBezTo>
                  <a:cubicBezTo>
                    <a:pt x="4" y="325"/>
                    <a:pt x="0" y="287"/>
                    <a:pt x="6" y="262"/>
                  </a:cubicBezTo>
                  <a:cubicBezTo>
                    <a:pt x="9" y="248"/>
                    <a:pt x="25" y="226"/>
                    <a:pt x="36" y="204"/>
                  </a:cubicBezTo>
                  <a:cubicBezTo>
                    <a:pt x="58" y="161"/>
                    <a:pt x="75" y="130"/>
                    <a:pt x="97" y="88"/>
                  </a:cubicBezTo>
                  <a:cubicBezTo>
                    <a:pt x="108" y="67"/>
                    <a:pt x="116" y="44"/>
                    <a:pt x="127" y="33"/>
                  </a:cubicBezTo>
                  <a:cubicBezTo>
                    <a:pt x="145" y="16"/>
                    <a:pt x="181" y="7"/>
                    <a:pt x="204" y="3"/>
                  </a:cubicBezTo>
                  <a:cubicBezTo>
                    <a:pt x="222" y="27"/>
                    <a:pt x="280" y="20"/>
                    <a:pt x="298" y="0"/>
                  </a:cubicBezTo>
                  <a:cubicBezTo>
                    <a:pt x="323" y="10"/>
                    <a:pt x="373" y="11"/>
                    <a:pt x="396" y="30"/>
                  </a:cubicBezTo>
                  <a:cubicBezTo>
                    <a:pt x="411" y="43"/>
                    <a:pt x="417" y="68"/>
                    <a:pt x="426" y="91"/>
                  </a:cubicBezTo>
                  <a:cubicBezTo>
                    <a:pt x="443" y="136"/>
                    <a:pt x="461" y="172"/>
                    <a:pt x="481" y="216"/>
                  </a:cubicBezTo>
                  <a:cubicBezTo>
                    <a:pt x="491" y="238"/>
                    <a:pt x="497" y="262"/>
                    <a:pt x="508" y="277"/>
                  </a:cubicBezTo>
                  <a:cubicBezTo>
                    <a:pt x="523" y="296"/>
                    <a:pt x="548" y="306"/>
                    <a:pt x="569" y="320"/>
                  </a:cubicBezTo>
                  <a:cubicBezTo>
                    <a:pt x="611" y="348"/>
                    <a:pt x="647" y="373"/>
                    <a:pt x="694" y="399"/>
                  </a:cubicBezTo>
                  <a:cubicBezTo>
                    <a:pt x="719" y="413"/>
                    <a:pt x="743" y="421"/>
                    <a:pt x="746" y="448"/>
                  </a:cubicBezTo>
                  <a:cubicBezTo>
                    <a:pt x="747" y="463"/>
                    <a:pt x="741" y="485"/>
                    <a:pt x="728" y="493"/>
                  </a:cubicBezTo>
                  <a:cubicBezTo>
                    <a:pt x="720" y="498"/>
                    <a:pt x="705" y="496"/>
                    <a:pt x="685" y="499"/>
                  </a:cubicBezTo>
                  <a:cubicBezTo>
                    <a:pt x="662" y="504"/>
                    <a:pt x="659" y="509"/>
                    <a:pt x="642" y="506"/>
                  </a:cubicBezTo>
                  <a:cubicBezTo>
                    <a:pt x="620" y="501"/>
                    <a:pt x="603" y="484"/>
                    <a:pt x="603" y="457"/>
                  </a:cubicBezTo>
                  <a:cubicBezTo>
                    <a:pt x="537" y="419"/>
                    <a:pt x="462" y="390"/>
                    <a:pt x="417" y="332"/>
                  </a:cubicBezTo>
                  <a:close/>
                </a:path>
              </a:pathLst>
            </a:custGeom>
            <a:grpFill/>
            <a:ln w="9525">
              <a:noFill/>
              <a:round/>
              <a:headEnd/>
              <a:tailEnd/>
            </a:ln>
          </p:spPr>
          <p:txBody>
            <a:bodyPr vert="horz" wrap="square" lIns="91428" tIns="45714" rIns="91428" bIns="45714" numCol="1" anchor="t" anchorCtr="0" compatLnSpc="1">
              <a:prstTxWarp prst="textNoShape">
                <a:avLst/>
              </a:prstTxWarp>
            </a:bodyPr>
            <a:lstStyle/>
            <a:p>
              <a:endParaRPr lang="en-GB"/>
            </a:p>
          </p:txBody>
        </p:sp>
      </p:grpSp>
      <p:grpSp>
        <p:nvGrpSpPr>
          <p:cNvPr id="25" name="Gruppieren 24"/>
          <p:cNvGrpSpPr/>
          <p:nvPr>
            <p:custDataLst>
              <p:tags r:id="rId11"/>
            </p:custDataLst>
          </p:nvPr>
        </p:nvGrpSpPr>
        <p:grpSpPr bwMode="gray">
          <a:xfrm>
            <a:off x="5063069" y="4074352"/>
            <a:ext cx="1126540" cy="782579"/>
            <a:chOff x="-7378700" y="2284413"/>
            <a:chExt cx="6521450" cy="4400550"/>
          </a:xfrm>
        </p:grpSpPr>
        <p:sp>
          <p:nvSpPr>
            <p:cNvPr id="39" name="Freeform 7"/>
            <p:cNvSpPr>
              <a:spLocks/>
            </p:cNvSpPr>
            <p:nvPr/>
          </p:nvSpPr>
          <p:spPr bwMode="gray">
            <a:xfrm>
              <a:off x="-7378700" y="2284413"/>
              <a:ext cx="3101975" cy="4400550"/>
            </a:xfrm>
            <a:custGeom>
              <a:avLst/>
              <a:gdLst>
                <a:gd name="T0" fmla="*/ 0 w 974"/>
                <a:gd name="T1" fmla="*/ 1110 h 1382"/>
                <a:gd name="T2" fmla="*/ 0 w 974"/>
                <a:gd name="T3" fmla="*/ 270 h 1382"/>
                <a:gd name="T4" fmla="*/ 272 w 974"/>
                <a:gd name="T5" fmla="*/ 6 h 1382"/>
                <a:gd name="T6" fmla="*/ 480 w 974"/>
                <a:gd name="T7" fmla="*/ 6 h 1382"/>
                <a:gd name="T8" fmla="*/ 836 w 974"/>
                <a:gd name="T9" fmla="*/ 58 h 1382"/>
                <a:gd name="T10" fmla="*/ 956 w 974"/>
                <a:gd name="T11" fmla="*/ 522 h 1382"/>
                <a:gd name="T12" fmla="*/ 444 w 974"/>
                <a:gd name="T13" fmla="*/ 522 h 1382"/>
                <a:gd name="T14" fmla="*/ 444 w 974"/>
                <a:gd name="T15" fmla="*/ 902 h 1382"/>
                <a:gd name="T16" fmla="*/ 960 w 974"/>
                <a:gd name="T17" fmla="*/ 906 h 1382"/>
                <a:gd name="T18" fmla="*/ 816 w 974"/>
                <a:gd name="T19" fmla="*/ 1334 h 1382"/>
                <a:gd name="T20" fmla="*/ 480 w 974"/>
                <a:gd name="T21" fmla="*/ 1374 h 1382"/>
                <a:gd name="T22" fmla="*/ 268 w 974"/>
                <a:gd name="T23" fmla="*/ 1374 h 1382"/>
                <a:gd name="T24" fmla="*/ 0 w 974"/>
                <a:gd name="T25" fmla="*/ 1110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4" h="1382">
                  <a:moveTo>
                    <a:pt x="0" y="1110"/>
                  </a:moveTo>
                  <a:cubicBezTo>
                    <a:pt x="0" y="830"/>
                    <a:pt x="0" y="550"/>
                    <a:pt x="0" y="270"/>
                  </a:cubicBezTo>
                  <a:cubicBezTo>
                    <a:pt x="24" y="131"/>
                    <a:pt x="121" y="19"/>
                    <a:pt x="272" y="6"/>
                  </a:cubicBezTo>
                  <a:cubicBezTo>
                    <a:pt x="334" y="1"/>
                    <a:pt x="408" y="6"/>
                    <a:pt x="480" y="6"/>
                  </a:cubicBezTo>
                  <a:cubicBezTo>
                    <a:pt x="629" y="6"/>
                    <a:pt x="754" y="0"/>
                    <a:pt x="836" y="58"/>
                  </a:cubicBezTo>
                  <a:cubicBezTo>
                    <a:pt x="969" y="151"/>
                    <a:pt x="972" y="314"/>
                    <a:pt x="956" y="522"/>
                  </a:cubicBezTo>
                  <a:cubicBezTo>
                    <a:pt x="785" y="522"/>
                    <a:pt x="615" y="522"/>
                    <a:pt x="444" y="522"/>
                  </a:cubicBezTo>
                  <a:cubicBezTo>
                    <a:pt x="444" y="649"/>
                    <a:pt x="444" y="775"/>
                    <a:pt x="444" y="902"/>
                  </a:cubicBezTo>
                  <a:cubicBezTo>
                    <a:pt x="615" y="905"/>
                    <a:pt x="796" y="897"/>
                    <a:pt x="960" y="906"/>
                  </a:cubicBezTo>
                  <a:cubicBezTo>
                    <a:pt x="974" y="1116"/>
                    <a:pt x="949" y="1255"/>
                    <a:pt x="816" y="1334"/>
                  </a:cubicBezTo>
                  <a:cubicBezTo>
                    <a:pt x="735" y="1382"/>
                    <a:pt x="616" y="1374"/>
                    <a:pt x="480" y="1374"/>
                  </a:cubicBezTo>
                  <a:cubicBezTo>
                    <a:pt x="405" y="1374"/>
                    <a:pt x="330" y="1379"/>
                    <a:pt x="268" y="1374"/>
                  </a:cubicBezTo>
                  <a:cubicBezTo>
                    <a:pt x="103" y="1360"/>
                    <a:pt x="22" y="1238"/>
                    <a:pt x="0" y="1110"/>
                  </a:cubicBezTo>
                  <a:close/>
                </a:path>
              </a:pathLst>
            </a:custGeom>
            <a:solidFill>
              <a:schemeClr val="bg1">
                <a:lumMod val="75000"/>
              </a:schemeClr>
            </a:solidFill>
            <a:ln>
              <a:noFill/>
            </a:ln>
          </p:spPr>
          <p:txBody>
            <a:bodyPr vert="horz" wrap="square" lIns="91428" tIns="45714" rIns="91428" bIns="45714" numCol="1" anchor="t" anchorCtr="0" compatLnSpc="1">
              <a:prstTxWarp prst="textNoShape">
                <a:avLst/>
              </a:prstTxWarp>
            </a:bodyPr>
            <a:lstStyle/>
            <a:p>
              <a:endParaRPr lang="en-US"/>
            </a:p>
          </p:txBody>
        </p:sp>
        <p:sp>
          <p:nvSpPr>
            <p:cNvPr id="40" name="Freeform 8"/>
            <p:cNvSpPr>
              <a:spLocks/>
            </p:cNvSpPr>
            <p:nvPr/>
          </p:nvSpPr>
          <p:spPr bwMode="gray">
            <a:xfrm>
              <a:off x="-3937000" y="2284413"/>
              <a:ext cx="3079750" cy="4397375"/>
            </a:xfrm>
            <a:custGeom>
              <a:avLst/>
              <a:gdLst>
                <a:gd name="T0" fmla="*/ 967 w 967"/>
                <a:gd name="T1" fmla="*/ 274 h 1381"/>
                <a:gd name="T2" fmla="*/ 967 w 967"/>
                <a:gd name="T3" fmla="*/ 1106 h 1381"/>
                <a:gd name="T4" fmla="*/ 699 w 967"/>
                <a:gd name="T5" fmla="*/ 1374 h 1381"/>
                <a:gd name="T6" fmla="*/ 487 w 967"/>
                <a:gd name="T7" fmla="*/ 1374 h 1381"/>
                <a:gd name="T8" fmla="*/ 271 w 967"/>
                <a:gd name="T9" fmla="*/ 1374 h 1381"/>
                <a:gd name="T10" fmla="*/ 7 w 967"/>
                <a:gd name="T11" fmla="*/ 1102 h 1381"/>
                <a:gd name="T12" fmla="*/ 11 w 967"/>
                <a:gd name="T13" fmla="*/ 902 h 1381"/>
                <a:gd name="T14" fmla="*/ 227 w 967"/>
                <a:gd name="T15" fmla="*/ 902 h 1381"/>
                <a:gd name="T16" fmla="*/ 227 w 967"/>
                <a:gd name="T17" fmla="*/ 1086 h 1381"/>
                <a:gd name="T18" fmla="*/ 607 w 967"/>
                <a:gd name="T19" fmla="*/ 714 h 1381"/>
                <a:gd name="T20" fmla="*/ 319 w 967"/>
                <a:gd name="T21" fmla="*/ 422 h 1381"/>
                <a:gd name="T22" fmla="*/ 239 w 967"/>
                <a:gd name="T23" fmla="*/ 334 h 1381"/>
                <a:gd name="T24" fmla="*/ 227 w 967"/>
                <a:gd name="T25" fmla="*/ 334 h 1381"/>
                <a:gd name="T26" fmla="*/ 223 w 967"/>
                <a:gd name="T27" fmla="*/ 522 h 1381"/>
                <a:gd name="T28" fmla="*/ 7 w 967"/>
                <a:gd name="T29" fmla="*/ 522 h 1381"/>
                <a:gd name="T30" fmla="*/ 7 w 967"/>
                <a:gd name="T31" fmla="*/ 274 h 1381"/>
                <a:gd name="T32" fmla="*/ 279 w 967"/>
                <a:gd name="T33" fmla="*/ 6 h 1381"/>
                <a:gd name="T34" fmla="*/ 487 w 967"/>
                <a:gd name="T35" fmla="*/ 6 h 1381"/>
                <a:gd name="T36" fmla="*/ 699 w 967"/>
                <a:gd name="T37" fmla="*/ 6 h 1381"/>
                <a:gd name="T38" fmla="*/ 967 w 967"/>
                <a:gd name="T39" fmla="*/ 274 h 1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67" h="1381">
                  <a:moveTo>
                    <a:pt x="967" y="274"/>
                  </a:moveTo>
                  <a:cubicBezTo>
                    <a:pt x="967" y="551"/>
                    <a:pt x="967" y="829"/>
                    <a:pt x="967" y="1106"/>
                  </a:cubicBezTo>
                  <a:cubicBezTo>
                    <a:pt x="948" y="1246"/>
                    <a:pt x="848" y="1361"/>
                    <a:pt x="699" y="1374"/>
                  </a:cubicBezTo>
                  <a:cubicBezTo>
                    <a:pt x="636" y="1380"/>
                    <a:pt x="560" y="1374"/>
                    <a:pt x="487" y="1374"/>
                  </a:cubicBezTo>
                  <a:cubicBezTo>
                    <a:pt x="414" y="1374"/>
                    <a:pt x="339" y="1381"/>
                    <a:pt x="271" y="1374"/>
                  </a:cubicBezTo>
                  <a:cubicBezTo>
                    <a:pt x="121" y="1359"/>
                    <a:pt x="19" y="1243"/>
                    <a:pt x="7" y="1102"/>
                  </a:cubicBezTo>
                  <a:cubicBezTo>
                    <a:pt x="2" y="1043"/>
                    <a:pt x="7" y="980"/>
                    <a:pt x="11" y="902"/>
                  </a:cubicBezTo>
                  <a:cubicBezTo>
                    <a:pt x="83" y="902"/>
                    <a:pt x="155" y="902"/>
                    <a:pt x="227" y="902"/>
                  </a:cubicBezTo>
                  <a:cubicBezTo>
                    <a:pt x="227" y="963"/>
                    <a:pt x="227" y="1025"/>
                    <a:pt x="227" y="1086"/>
                  </a:cubicBezTo>
                  <a:cubicBezTo>
                    <a:pt x="354" y="975"/>
                    <a:pt x="480" y="832"/>
                    <a:pt x="607" y="714"/>
                  </a:cubicBezTo>
                  <a:cubicBezTo>
                    <a:pt x="516" y="611"/>
                    <a:pt x="417" y="518"/>
                    <a:pt x="319" y="422"/>
                  </a:cubicBezTo>
                  <a:cubicBezTo>
                    <a:pt x="299" y="386"/>
                    <a:pt x="263" y="366"/>
                    <a:pt x="239" y="334"/>
                  </a:cubicBezTo>
                  <a:cubicBezTo>
                    <a:pt x="233" y="334"/>
                    <a:pt x="226" y="317"/>
                    <a:pt x="227" y="334"/>
                  </a:cubicBezTo>
                  <a:cubicBezTo>
                    <a:pt x="224" y="395"/>
                    <a:pt x="232" y="467"/>
                    <a:pt x="223" y="522"/>
                  </a:cubicBezTo>
                  <a:cubicBezTo>
                    <a:pt x="151" y="522"/>
                    <a:pt x="79" y="522"/>
                    <a:pt x="7" y="522"/>
                  </a:cubicBezTo>
                  <a:cubicBezTo>
                    <a:pt x="12" y="427"/>
                    <a:pt x="0" y="349"/>
                    <a:pt x="7" y="274"/>
                  </a:cubicBezTo>
                  <a:cubicBezTo>
                    <a:pt x="21" y="129"/>
                    <a:pt x="131" y="18"/>
                    <a:pt x="279" y="6"/>
                  </a:cubicBezTo>
                  <a:cubicBezTo>
                    <a:pt x="345" y="0"/>
                    <a:pt x="419" y="6"/>
                    <a:pt x="487" y="6"/>
                  </a:cubicBezTo>
                  <a:cubicBezTo>
                    <a:pt x="563" y="6"/>
                    <a:pt x="637" y="0"/>
                    <a:pt x="699" y="6"/>
                  </a:cubicBezTo>
                  <a:cubicBezTo>
                    <a:pt x="849" y="20"/>
                    <a:pt x="947" y="136"/>
                    <a:pt x="967" y="274"/>
                  </a:cubicBezTo>
                  <a:close/>
                </a:path>
              </a:pathLst>
            </a:custGeom>
            <a:solidFill>
              <a:schemeClr val="bg1">
                <a:lumMod val="75000"/>
              </a:schemeClr>
            </a:solidFill>
            <a:ln>
              <a:noFill/>
            </a:ln>
          </p:spPr>
          <p:txBody>
            <a:bodyPr vert="horz" wrap="square" lIns="91428" tIns="45714" rIns="91428" bIns="45714" numCol="1" anchor="t" anchorCtr="0" compatLnSpc="1">
              <a:prstTxWarp prst="textNoShape">
                <a:avLst/>
              </a:prstTxWarp>
            </a:bodyPr>
            <a:lstStyle/>
            <a:p>
              <a:endParaRPr lang="en-US"/>
            </a:p>
          </p:txBody>
        </p:sp>
        <p:sp>
          <p:nvSpPr>
            <p:cNvPr id="41" name="Freeform 9"/>
            <p:cNvSpPr>
              <a:spLocks/>
            </p:cNvSpPr>
            <p:nvPr/>
          </p:nvSpPr>
          <p:spPr bwMode="gray">
            <a:xfrm>
              <a:off x="-5735638" y="3743326"/>
              <a:ext cx="3476625" cy="1554163"/>
            </a:xfrm>
            <a:custGeom>
              <a:avLst/>
              <a:gdLst>
                <a:gd name="T0" fmla="*/ 1092 w 1092"/>
                <a:gd name="T1" fmla="*/ 252 h 488"/>
                <a:gd name="T2" fmla="*/ 848 w 1092"/>
                <a:gd name="T3" fmla="*/ 488 h 488"/>
                <a:gd name="T4" fmla="*/ 848 w 1092"/>
                <a:gd name="T5" fmla="*/ 376 h 488"/>
                <a:gd name="T6" fmla="*/ 0 w 1092"/>
                <a:gd name="T7" fmla="*/ 372 h 488"/>
                <a:gd name="T8" fmla="*/ 0 w 1092"/>
                <a:gd name="T9" fmla="*/ 124 h 488"/>
                <a:gd name="T10" fmla="*/ 848 w 1092"/>
                <a:gd name="T11" fmla="*/ 124 h 488"/>
                <a:gd name="T12" fmla="*/ 848 w 1092"/>
                <a:gd name="T13" fmla="*/ 8 h 488"/>
                <a:gd name="T14" fmla="*/ 852 w 1092"/>
                <a:gd name="T15" fmla="*/ 4 h 488"/>
                <a:gd name="T16" fmla="*/ 1092 w 1092"/>
                <a:gd name="T17" fmla="*/ 252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2" h="488">
                  <a:moveTo>
                    <a:pt x="1092" y="252"/>
                  </a:moveTo>
                  <a:cubicBezTo>
                    <a:pt x="1009" y="326"/>
                    <a:pt x="928" y="424"/>
                    <a:pt x="848" y="488"/>
                  </a:cubicBezTo>
                  <a:cubicBezTo>
                    <a:pt x="848" y="451"/>
                    <a:pt x="848" y="413"/>
                    <a:pt x="848" y="376"/>
                  </a:cubicBezTo>
                  <a:cubicBezTo>
                    <a:pt x="573" y="367"/>
                    <a:pt x="281" y="375"/>
                    <a:pt x="0" y="372"/>
                  </a:cubicBezTo>
                  <a:cubicBezTo>
                    <a:pt x="0" y="289"/>
                    <a:pt x="0" y="207"/>
                    <a:pt x="0" y="124"/>
                  </a:cubicBezTo>
                  <a:cubicBezTo>
                    <a:pt x="283" y="124"/>
                    <a:pt x="565" y="124"/>
                    <a:pt x="848" y="124"/>
                  </a:cubicBezTo>
                  <a:cubicBezTo>
                    <a:pt x="848" y="85"/>
                    <a:pt x="848" y="47"/>
                    <a:pt x="848" y="8"/>
                  </a:cubicBezTo>
                  <a:cubicBezTo>
                    <a:pt x="847" y="1"/>
                    <a:pt x="852" y="0"/>
                    <a:pt x="852" y="4"/>
                  </a:cubicBezTo>
                  <a:cubicBezTo>
                    <a:pt x="934" y="85"/>
                    <a:pt x="1020" y="161"/>
                    <a:pt x="1092" y="252"/>
                  </a:cubicBezTo>
                  <a:close/>
                </a:path>
              </a:pathLst>
            </a:custGeom>
            <a:solidFill>
              <a:schemeClr val="bg1">
                <a:lumMod val="75000"/>
              </a:schemeClr>
            </a:solidFill>
            <a:ln>
              <a:noFill/>
            </a:ln>
          </p:spPr>
          <p:txBody>
            <a:bodyPr vert="horz" wrap="square" lIns="91428" tIns="45714" rIns="91428" bIns="45714" numCol="1" anchor="t" anchorCtr="0" compatLnSpc="1">
              <a:prstTxWarp prst="textNoShape">
                <a:avLst/>
              </a:prstTxWarp>
            </a:bodyPr>
            <a:lstStyle/>
            <a:p>
              <a:endParaRPr lang="en-US"/>
            </a:p>
          </p:txBody>
        </p:sp>
      </p:grpSp>
      <p:grpSp>
        <p:nvGrpSpPr>
          <p:cNvPr id="26" name="Gruppieren 25"/>
          <p:cNvGrpSpPr/>
          <p:nvPr>
            <p:custDataLst>
              <p:tags r:id="rId12"/>
            </p:custDataLst>
          </p:nvPr>
        </p:nvGrpSpPr>
        <p:grpSpPr>
          <a:xfrm>
            <a:off x="8443302" y="4066135"/>
            <a:ext cx="990200" cy="806451"/>
            <a:chOff x="9684568" y="3243867"/>
            <a:chExt cx="2657220" cy="2102155"/>
          </a:xfrm>
          <a:solidFill>
            <a:schemeClr val="bg1">
              <a:lumMod val="75000"/>
            </a:schemeClr>
          </a:solidFill>
        </p:grpSpPr>
        <p:grpSp>
          <p:nvGrpSpPr>
            <p:cNvPr id="30" name="Gruppieren 29"/>
            <p:cNvGrpSpPr/>
            <p:nvPr>
              <p:custDataLst>
                <p:tags r:id="rId19"/>
              </p:custDataLst>
            </p:nvPr>
          </p:nvGrpSpPr>
          <p:grpSpPr>
            <a:xfrm>
              <a:off x="10362201" y="3243867"/>
              <a:ext cx="1254324" cy="1115913"/>
              <a:chOff x="-6780213" y="1287463"/>
              <a:chExt cx="6473825" cy="5759450"/>
            </a:xfrm>
            <a:grpFill/>
          </p:grpSpPr>
          <p:sp>
            <p:nvSpPr>
              <p:cNvPr id="36" name="Freeform 6"/>
              <p:cNvSpPr>
                <a:spLocks/>
              </p:cNvSpPr>
              <p:nvPr/>
            </p:nvSpPr>
            <p:spPr bwMode="auto">
              <a:xfrm>
                <a:off x="-6780213" y="1287463"/>
                <a:ext cx="3370263" cy="4457700"/>
              </a:xfrm>
              <a:custGeom>
                <a:avLst/>
                <a:gdLst>
                  <a:gd name="T0" fmla="*/ 1060 w 1060"/>
                  <a:gd name="T1" fmla="*/ 1389 h 1400"/>
                  <a:gd name="T2" fmla="*/ 1016 w 1060"/>
                  <a:gd name="T3" fmla="*/ 1393 h 1400"/>
                  <a:gd name="T4" fmla="*/ 968 w 1060"/>
                  <a:gd name="T5" fmla="*/ 1397 h 1400"/>
                  <a:gd name="T6" fmla="*/ 868 w 1060"/>
                  <a:gd name="T7" fmla="*/ 869 h 1400"/>
                  <a:gd name="T8" fmla="*/ 780 w 1060"/>
                  <a:gd name="T9" fmla="*/ 749 h 1400"/>
                  <a:gd name="T10" fmla="*/ 696 w 1060"/>
                  <a:gd name="T11" fmla="*/ 745 h 1400"/>
                  <a:gd name="T12" fmla="*/ 228 w 1060"/>
                  <a:gd name="T13" fmla="*/ 597 h 1400"/>
                  <a:gd name="T14" fmla="*/ 108 w 1060"/>
                  <a:gd name="T15" fmla="*/ 321 h 1400"/>
                  <a:gd name="T16" fmla="*/ 0 w 1060"/>
                  <a:gd name="T17" fmla="*/ 33 h 1400"/>
                  <a:gd name="T18" fmla="*/ 124 w 1060"/>
                  <a:gd name="T19" fmla="*/ 21 h 1400"/>
                  <a:gd name="T20" fmla="*/ 864 w 1060"/>
                  <a:gd name="T21" fmla="*/ 373 h 1400"/>
                  <a:gd name="T22" fmla="*/ 876 w 1060"/>
                  <a:gd name="T23" fmla="*/ 621 h 1400"/>
                  <a:gd name="T24" fmla="*/ 864 w 1060"/>
                  <a:gd name="T25" fmla="*/ 697 h 1400"/>
                  <a:gd name="T26" fmla="*/ 896 w 1060"/>
                  <a:gd name="T27" fmla="*/ 777 h 1400"/>
                  <a:gd name="T28" fmla="*/ 1060 w 1060"/>
                  <a:gd name="T29" fmla="*/ 1389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0" h="1400">
                    <a:moveTo>
                      <a:pt x="1060" y="1389"/>
                    </a:moveTo>
                    <a:cubicBezTo>
                      <a:pt x="1057" y="1400"/>
                      <a:pt x="1034" y="1392"/>
                      <a:pt x="1016" y="1393"/>
                    </a:cubicBezTo>
                    <a:cubicBezTo>
                      <a:pt x="999" y="1394"/>
                      <a:pt x="981" y="1397"/>
                      <a:pt x="968" y="1397"/>
                    </a:cubicBezTo>
                    <a:cubicBezTo>
                      <a:pt x="963" y="1191"/>
                      <a:pt x="940" y="1026"/>
                      <a:pt x="868" y="869"/>
                    </a:cubicBezTo>
                    <a:cubicBezTo>
                      <a:pt x="846" y="822"/>
                      <a:pt x="816" y="762"/>
                      <a:pt x="780" y="749"/>
                    </a:cubicBezTo>
                    <a:cubicBezTo>
                      <a:pt x="756" y="741"/>
                      <a:pt x="723" y="746"/>
                      <a:pt x="696" y="745"/>
                    </a:cubicBezTo>
                    <a:cubicBezTo>
                      <a:pt x="515" y="737"/>
                      <a:pt x="327" y="700"/>
                      <a:pt x="228" y="597"/>
                    </a:cubicBezTo>
                    <a:cubicBezTo>
                      <a:pt x="162" y="529"/>
                      <a:pt x="135" y="425"/>
                      <a:pt x="108" y="321"/>
                    </a:cubicBezTo>
                    <a:cubicBezTo>
                      <a:pt x="81" y="219"/>
                      <a:pt x="48" y="122"/>
                      <a:pt x="0" y="33"/>
                    </a:cubicBezTo>
                    <a:cubicBezTo>
                      <a:pt x="53" y="31"/>
                      <a:pt x="85" y="23"/>
                      <a:pt x="124" y="21"/>
                    </a:cubicBezTo>
                    <a:cubicBezTo>
                      <a:pt x="517" y="0"/>
                      <a:pt x="790" y="95"/>
                      <a:pt x="864" y="373"/>
                    </a:cubicBezTo>
                    <a:cubicBezTo>
                      <a:pt x="885" y="450"/>
                      <a:pt x="886" y="531"/>
                      <a:pt x="876" y="621"/>
                    </a:cubicBezTo>
                    <a:cubicBezTo>
                      <a:pt x="873" y="644"/>
                      <a:pt x="863" y="673"/>
                      <a:pt x="864" y="697"/>
                    </a:cubicBezTo>
                    <a:cubicBezTo>
                      <a:pt x="865" y="719"/>
                      <a:pt x="884" y="749"/>
                      <a:pt x="896" y="777"/>
                    </a:cubicBezTo>
                    <a:cubicBezTo>
                      <a:pt x="973" y="950"/>
                      <a:pt x="1052" y="1152"/>
                      <a:pt x="1060" y="1389"/>
                    </a:cubicBezTo>
                    <a:close/>
                  </a:path>
                </a:pathLst>
              </a:custGeom>
              <a:grpFill/>
              <a:ln>
                <a:noFill/>
              </a:ln>
            </p:spPr>
            <p:txBody>
              <a:bodyPr vert="horz" wrap="square" lIns="91428" tIns="45714" rIns="91428" bIns="45714" numCol="1" anchor="t" anchorCtr="0" compatLnSpc="1">
                <a:prstTxWarp prst="textNoShape">
                  <a:avLst/>
                </a:prstTxWarp>
              </a:bodyPr>
              <a:lstStyle/>
              <a:p>
                <a:endParaRPr lang="de-DE"/>
              </a:p>
            </p:txBody>
          </p:sp>
          <p:sp>
            <p:nvSpPr>
              <p:cNvPr id="37" name="Freeform 7"/>
              <p:cNvSpPr>
                <a:spLocks/>
              </p:cNvSpPr>
              <p:nvPr/>
            </p:nvSpPr>
            <p:spPr bwMode="auto">
              <a:xfrm>
                <a:off x="-3371851" y="1430338"/>
                <a:ext cx="3065463" cy="4318000"/>
              </a:xfrm>
              <a:custGeom>
                <a:avLst/>
                <a:gdLst>
                  <a:gd name="T0" fmla="*/ 860 w 964"/>
                  <a:gd name="T1" fmla="*/ 108 h 1356"/>
                  <a:gd name="T2" fmla="*/ 176 w 964"/>
                  <a:gd name="T3" fmla="*/ 716 h 1356"/>
                  <a:gd name="T4" fmla="*/ 292 w 964"/>
                  <a:gd name="T5" fmla="*/ 200 h 1356"/>
                  <a:gd name="T6" fmla="*/ 964 w 964"/>
                  <a:gd name="T7" fmla="*/ 0 h 1356"/>
                  <a:gd name="T8" fmla="*/ 856 w 964"/>
                  <a:gd name="T9" fmla="*/ 504 h 1356"/>
                  <a:gd name="T10" fmla="*/ 528 w 964"/>
                  <a:gd name="T11" fmla="*/ 840 h 1356"/>
                  <a:gd name="T12" fmla="*/ 372 w 964"/>
                  <a:gd name="T13" fmla="*/ 808 h 1356"/>
                  <a:gd name="T14" fmla="*/ 324 w 964"/>
                  <a:gd name="T15" fmla="*/ 796 h 1356"/>
                  <a:gd name="T16" fmla="*/ 240 w 964"/>
                  <a:gd name="T17" fmla="*/ 908 h 1356"/>
                  <a:gd name="T18" fmla="*/ 104 w 964"/>
                  <a:gd name="T19" fmla="*/ 1356 h 1356"/>
                  <a:gd name="T20" fmla="*/ 0 w 964"/>
                  <a:gd name="T21" fmla="*/ 1348 h 1356"/>
                  <a:gd name="T22" fmla="*/ 860 w 964"/>
                  <a:gd name="T23" fmla="*/ 108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4" h="1356">
                    <a:moveTo>
                      <a:pt x="860" y="108"/>
                    </a:moveTo>
                    <a:cubicBezTo>
                      <a:pt x="579" y="241"/>
                      <a:pt x="332" y="444"/>
                      <a:pt x="176" y="716"/>
                    </a:cubicBezTo>
                    <a:cubicBezTo>
                      <a:pt x="127" y="517"/>
                      <a:pt x="171" y="289"/>
                      <a:pt x="292" y="200"/>
                    </a:cubicBezTo>
                    <a:cubicBezTo>
                      <a:pt x="460" y="76"/>
                      <a:pt x="746" y="90"/>
                      <a:pt x="964" y="0"/>
                    </a:cubicBezTo>
                    <a:cubicBezTo>
                      <a:pt x="906" y="151"/>
                      <a:pt x="893" y="330"/>
                      <a:pt x="856" y="504"/>
                    </a:cubicBezTo>
                    <a:cubicBezTo>
                      <a:pt x="818" y="684"/>
                      <a:pt x="758" y="852"/>
                      <a:pt x="528" y="840"/>
                    </a:cubicBezTo>
                    <a:cubicBezTo>
                      <a:pt x="474" y="837"/>
                      <a:pt x="422" y="823"/>
                      <a:pt x="372" y="808"/>
                    </a:cubicBezTo>
                    <a:cubicBezTo>
                      <a:pt x="357" y="804"/>
                      <a:pt x="333" y="794"/>
                      <a:pt x="324" y="796"/>
                    </a:cubicBezTo>
                    <a:cubicBezTo>
                      <a:pt x="296" y="801"/>
                      <a:pt x="257" y="877"/>
                      <a:pt x="240" y="908"/>
                    </a:cubicBezTo>
                    <a:cubicBezTo>
                      <a:pt x="169" y="1039"/>
                      <a:pt x="120" y="1175"/>
                      <a:pt x="104" y="1356"/>
                    </a:cubicBezTo>
                    <a:cubicBezTo>
                      <a:pt x="69" y="1353"/>
                      <a:pt x="40" y="1345"/>
                      <a:pt x="0" y="1348"/>
                    </a:cubicBezTo>
                    <a:cubicBezTo>
                      <a:pt x="148" y="796"/>
                      <a:pt x="418" y="366"/>
                      <a:pt x="860" y="108"/>
                    </a:cubicBezTo>
                    <a:close/>
                  </a:path>
                </a:pathLst>
              </a:custGeom>
              <a:grpFill/>
              <a:ln>
                <a:noFill/>
              </a:ln>
            </p:spPr>
            <p:txBody>
              <a:bodyPr vert="horz" wrap="square" lIns="91428" tIns="45714" rIns="91428" bIns="45714" numCol="1" anchor="t" anchorCtr="0" compatLnSpc="1">
                <a:prstTxWarp prst="textNoShape">
                  <a:avLst/>
                </a:prstTxWarp>
              </a:bodyPr>
              <a:lstStyle/>
              <a:p>
                <a:endParaRPr lang="de-DE"/>
              </a:p>
            </p:txBody>
          </p:sp>
          <p:sp>
            <p:nvSpPr>
              <p:cNvPr id="38" name="Freeform 8"/>
              <p:cNvSpPr>
                <a:spLocks/>
              </p:cNvSpPr>
              <p:nvPr/>
            </p:nvSpPr>
            <p:spPr bwMode="auto">
              <a:xfrm>
                <a:off x="-5495926" y="5795963"/>
                <a:ext cx="4498975" cy="1250950"/>
              </a:xfrm>
              <a:custGeom>
                <a:avLst/>
                <a:gdLst>
                  <a:gd name="T0" fmla="*/ 1084 w 1415"/>
                  <a:gd name="T1" fmla="*/ 317 h 393"/>
                  <a:gd name="T2" fmla="*/ 1172 w 1415"/>
                  <a:gd name="T3" fmla="*/ 229 h 393"/>
                  <a:gd name="T4" fmla="*/ 1392 w 1415"/>
                  <a:gd name="T5" fmla="*/ 393 h 393"/>
                  <a:gd name="T6" fmla="*/ 0 w 1415"/>
                  <a:gd name="T7" fmla="*/ 393 h 393"/>
                  <a:gd name="T8" fmla="*/ 364 w 1415"/>
                  <a:gd name="T9" fmla="*/ 173 h 393"/>
                  <a:gd name="T10" fmla="*/ 624 w 1415"/>
                  <a:gd name="T11" fmla="*/ 17 h 393"/>
                  <a:gd name="T12" fmla="*/ 1084 w 1415"/>
                  <a:gd name="T13" fmla="*/ 317 h 393"/>
                </a:gdLst>
                <a:ahLst/>
                <a:cxnLst>
                  <a:cxn ang="0">
                    <a:pos x="T0" y="T1"/>
                  </a:cxn>
                  <a:cxn ang="0">
                    <a:pos x="T2" y="T3"/>
                  </a:cxn>
                  <a:cxn ang="0">
                    <a:pos x="T4" y="T5"/>
                  </a:cxn>
                  <a:cxn ang="0">
                    <a:pos x="T6" y="T7"/>
                  </a:cxn>
                  <a:cxn ang="0">
                    <a:pos x="T8" y="T9"/>
                  </a:cxn>
                  <a:cxn ang="0">
                    <a:pos x="T10" y="T11"/>
                  </a:cxn>
                  <a:cxn ang="0">
                    <a:pos x="T12" y="T13"/>
                  </a:cxn>
                </a:cxnLst>
                <a:rect l="0" t="0" r="r" b="b"/>
                <a:pathLst>
                  <a:path w="1415" h="393">
                    <a:moveTo>
                      <a:pt x="1084" y="317"/>
                    </a:moveTo>
                    <a:cubicBezTo>
                      <a:pt x="1109" y="292"/>
                      <a:pt x="1135" y="249"/>
                      <a:pt x="1172" y="229"/>
                    </a:cubicBezTo>
                    <a:cubicBezTo>
                      <a:pt x="1282" y="170"/>
                      <a:pt x="1415" y="254"/>
                      <a:pt x="1392" y="393"/>
                    </a:cubicBezTo>
                    <a:cubicBezTo>
                      <a:pt x="928" y="393"/>
                      <a:pt x="464" y="393"/>
                      <a:pt x="0" y="393"/>
                    </a:cubicBezTo>
                    <a:cubicBezTo>
                      <a:pt x="51" y="249"/>
                      <a:pt x="166" y="169"/>
                      <a:pt x="364" y="173"/>
                    </a:cubicBezTo>
                    <a:cubicBezTo>
                      <a:pt x="391" y="73"/>
                      <a:pt x="508" y="26"/>
                      <a:pt x="624" y="17"/>
                    </a:cubicBezTo>
                    <a:cubicBezTo>
                      <a:pt x="858" y="0"/>
                      <a:pt x="1055" y="133"/>
                      <a:pt x="1084" y="317"/>
                    </a:cubicBezTo>
                    <a:close/>
                  </a:path>
                </a:pathLst>
              </a:custGeom>
              <a:grpFill/>
              <a:ln>
                <a:noFill/>
              </a:ln>
            </p:spPr>
            <p:txBody>
              <a:bodyPr vert="horz" wrap="square" lIns="91428" tIns="45714" rIns="91428" bIns="45714" numCol="1" anchor="t" anchorCtr="0" compatLnSpc="1">
                <a:prstTxWarp prst="textNoShape">
                  <a:avLst/>
                </a:prstTxWarp>
              </a:bodyPr>
              <a:lstStyle/>
              <a:p>
                <a:endParaRPr lang="de-DE"/>
              </a:p>
            </p:txBody>
          </p:sp>
        </p:grpSp>
        <p:grpSp>
          <p:nvGrpSpPr>
            <p:cNvPr id="31" name="Gruppieren 30"/>
            <p:cNvGrpSpPr/>
            <p:nvPr>
              <p:custDataLst>
                <p:tags r:id="rId20"/>
              </p:custDataLst>
            </p:nvPr>
          </p:nvGrpSpPr>
          <p:grpSpPr>
            <a:xfrm>
              <a:off x="9684568" y="3614067"/>
              <a:ext cx="2657220" cy="1731955"/>
              <a:chOff x="-8040688" y="4298950"/>
              <a:chExt cx="5976938" cy="3895725"/>
            </a:xfrm>
            <a:grpFill/>
          </p:grpSpPr>
          <p:sp>
            <p:nvSpPr>
              <p:cNvPr id="32" name="Freeform 11"/>
              <p:cNvSpPr>
                <a:spLocks/>
              </p:cNvSpPr>
              <p:nvPr/>
            </p:nvSpPr>
            <p:spPr bwMode="auto">
              <a:xfrm>
                <a:off x="-8040688" y="4340225"/>
                <a:ext cx="2921000" cy="3838575"/>
              </a:xfrm>
              <a:custGeom>
                <a:avLst/>
                <a:gdLst>
                  <a:gd name="T0" fmla="*/ 384 w 779"/>
                  <a:gd name="T1" fmla="*/ 746 h 1024"/>
                  <a:gd name="T2" fmla="*/ 285 w 779"/>
                  <a:gd name="T3" fmla="*/ 550 h 1024"/>
                  <a:gd name="T4" fmla="*/ 192 w 779"/>
                  <a:gd name="T5" fmla="*/ 381 h 1024"/>
                  <a:gd name="T6" fmla="*/ 329 w 779"/>
                  <a:gd name="T7" fmla="*/ 323 h 1024"/>
                  <a:gd name="T8" fmla="*/ 512 w 779"/>
                  <a:gd name="T9" fmla="*/ 515 h 1024"/>
                  <a:gd name="T10" fmla="*/ 774 w 779"/>
                  <a:gd name="T11" fmla="*/ 1024 h 1024"/>
                  <a:gd name="T12" fmla="*/ 422 w 779"/>
                  <a:gd name="T13" fmla="*/ 1024 h 1024"/>
                  <a:gd name="T14" fmla="*/ 262 w 779"/>
                  <a:gd name="T15" fmla="*/ 810 h 1024"/>
                  <a:gd name="T16" fmla="*/ 64 w 779"/>
                  <a:gd name="T17" fmla="*/ 566 h 1024"/>
                  <a:gd name="T18" fmla="*/ 6 w 779"/>
                  <a:gd name="T19" fmla="*/ 403 h 1024"/>
                  <a:gd name="T20" fmla="*/ 6 w 779"/>
                  <a:gd name="T21" fmla="*/ 205 h 1024"/>
                  <a:gd name="T22" fmla="*/ 93 w 779"/>
                  <a:gd name="T23" fmla="*/ 0 h 1024"/>
                  <a:gd name="T24" fmla="*/ 157 w 779"/>
                  <a:gd name="T25" fmla="*/ 125 h 1024"/>
                  <a:gd name="T26" fmla="*/ 160 w 779"/>
                  <a:gd name="T27" fmla="*/ 307 h 1024"/>
                  <a:gd name="T28" fmla="*/ 134 w 779"/>
                  <a:gd name="T29" fmla="*/ 390 h 1024"/>
                  <a:gd name="T30" fmla="*/ 265 w 779"/>
                  <a:gd name="T31" fmla="*/ 618 h 1024"/>
                  <a:gd name="T32" fmla="*/ 384 w 779"/>
                  <a:gd name="T33" fmla="*/ 746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9" h="1024">
                    <a:moveTo>
                      <a:pt x="384" y="746"/>
                    </a:moveTo>
                    <a:cubicBezTo>
                      <a:pt x="393" y="652"/>
                      <a:pt x="334" y="606"/>
                      <a:pt x="285" y="550"/>
                    </a:cubicBezTo>
                    <a:cubicBezTo>
                      <a:pt x="243" y="504"/>
                      <a:pt x="180" y="467"/>
                      <a:pt x="192" y="381"/>
                    </a:cubicBezTo>
                    <a:cubicBezTo>
                      <a:pt x="199" y="326"/>
                      <a:pt x="266" y="292"/>
                      <a:pt x="329" y="323"/>
                    </a:cubicBezTo>
                    <a:cubicBezTo>
                      <a:pt x="398" y="357"/>
                      <a:pt x="447" y="472"/>
                      <a:pt x="512" y="515"/>
                    </a:cubicBezTo>
                    <a:cubicBezTo>
                      <a:pt x="766" y="519"/>
                      <a:pt x="779" y="752"/>
                      <a:pt x="774" y="1024"/>
                    </a:cubicBezTo>
                    <a:cubicBezTo>
                      <a:pt x="657" y="1024"/>
                      <a:pt x="540" y="1024"/>
                      <a:pt x="422" y="1024"/>
                    </a:cubicBezTo>
                    <a:cubicBezTo>
                      <a:pt x="437" y="872"/>
                      <a:pt x="343" y="874"/>
                      <a:pt x="262" y="810"/>
                    </a:cubicBezTo>
                    <a:cubicBezTo>
                      <a:pt x="188" y="751"/>
                      <a:pt x="111" y="653"/>
                      <a:pt x="64" y="566"/>
                    </a:cubicBezTo>
                    <a:cubicBezTo>
                      <a:pt x="38" y="520"/>
                      <a:pt x="12" y="464"/>
                      <a:pt x="6" y="403"/>
                    </a:cubicBezTo>
                    <a:cubicBezTo>
                      <a:pt x="0" y="343"/>
                      <a:pt x="6" y="270"/>
                      <a:pt x="6" y="205"/>
                    </a:cubicBezTo>
                    <a:cubicBezTo>
                      <a:pt x="6" y="117"/>
                      <a:pt x="0" y="0"/>
                      <a:pt x="93" y="0"/>
                    </a:cubicBezTo>
                    <a:cubicBezTo>
                      <a:pt x="150" y="0"/>
                      <a:pt x="153" y="59"/>
                      <a:pt x="157" y="125"/>
                    </a:cubicBezTo>
                    <a:cubicBezTo>
                      <a:pt x="160" y="184"/>
                      <a:pt x="169" y="257"/>
                      <a:pt x="160" y="307"/>
                    </a:cubicBezTo>
                    <a:cubicBezTo>
                      <a:pt x="154" y="338"/>
                      <a:pt x="136" y="359"/>
                      <a:pt x="134" y="390"/>
                    </a:cubicBezTo>
                    <a:cubicBezTo>
                      <a:pt x="130" y="496"/>
                      <a:pt x="213" y="558"/>
                      <a:pt x="265" y="618"/>
                    </a:cubicBezTo>
                    <a:cubicBezTo>
                      <a:pt x="304" y="662"/>
                      <a:pt x="341" y="706"/>
                      <a:pt x="384" y="746"/>
                    </a:cubicBezTo>
                    <a:close/>
                  </a:path>
                </a:pathLst>
              </a:custGeom>
              <a:grpFill/>
              <a:ln w="9525">
                <a:noFill/>
                <a:round/>
                <a:headEnd/>
                <a:tailEnd/>
              </a:ln>
            </p:spPr>
            <p:txBody>
              <a:bodyPr vert="horz" wrap="square" lIns="91428" tIns="45714" rIns="91428" bIns="45714" numCol="1" anchor="t" anchorCtr="0" compatLnSpc="1">
                <a:prstTxWarp prst="textNoShape">
                  <a:avLst/>
                </a:prstTxWarp>
              </a:bodyPr>
              <a:lstStyle/>
              <a:p>
                <a:endParaRPr lang="en-GB"/>
              </a:p>
            </p:txBody>
          </p:sp>
          <p:sp>
            <p:nvSpPr>
              <p:cNvPr id="33" name="Freeform 12"/>
              <p:cNvSpPr>
                <a:spLocks/>
              </p:cNvSpPr>
              <p:nvPr/>
            </p:nvSpPr>
            <p:spPr bwMode="auto">
              <a:xfrm>
                <a:off x="-4965700" y="4298950"/>
                <a:ext cx="2901950" cy="3895725"/>
              </a:xfrm>
              <a:custGeom>
                <a:avLst/>
                <a:gdLst>
                  <a:gd name="T0" fmla="*/ 774 w 774"/>
                  <a:gd name="T1" fmla="*/ 136 h 1039"/>
                  <a:gd name="T2" fmla="*/ 774 w 774"/>
                  <a:gd name="T3" fmla="*/ 417 h 1039"/>
                  <a:gd name="T4" fmla="*/ 620 w 774"/>
                  <a:gd name="T5" fmla="*/ 715 h 1039"/>
                  <a:gd name="T6" fmla="*/ 508 w 774"/>
                  <a:gd name="T7" fmla="*/ 827 h 1039"/>
                  <a:gd name="T8" fmla="*/ 377 w 774"/>
                  <a:gd name="T9" fmla="*/ 923 h 1039"/>
                  <a:gd name="T10" fmla="*/ 354 w 774"/>
                  <a:gd name="T11" fmla="*/ 1035 h 1039"/>
                  <a:gd name="T12" fmla="*/ 5 w 774"/>
                  <a:gd name="T13" fmla="*/ 1032 h 1039"/>
                  <a:gd name="T14" fmla="*/ 268 w 774"/>
                  <a:gd name="T15" fmla="*/ 526 h 1039"/>
                  <a:gd name="T16" fmla="*/ 374 w 774"/>
                  <a:gd name="T17" fmla="*/ 408 h 1039"/>
                  <a:gd name="T18" fmla="*/ 514 w 774"/>
                  <a:gd name="T19" fmla="*/ 321 h 1039"/>
                  <a:gd name="T20" fmla="*/ 585 w 774"/>
                  <a:gd name="T21" fmla="*/ 379 h 1039"/>
                  <a:gd name="T22" fmla="*/ 498 w 774"/>
                  <a:gd name="T23" fmla="*/ 561 h 1039"/>
                  <a:gd name="T24" fmla="*/ 396 w 774"/>
                  <a:gd name="T25" fmla="*/ 754 h 1039"/>
                  <a:gd name="T26" fmla="*/ 514 w 774"/>
                  <a:gd name="T27" fmla="*/ 625 h 1039"/>
                  <a:gd name="T28" fmla="*/ 646 w 774"/>
                  <a:gd name="T29" fmla="*/ 401 h 1039"/>
                  <a:gd name="T30" fmla="*/ 620 w 774"/>
                  <a:gd name="T31" fmla="*/ 315 h 1039"/>
                  <a:gd name="T32" fmla="*/ 623 w 774"/>
                  <a:gd name="T33" fmla="*/ 139 h 1039"/>
                  <a:gd name="T34" fmla="*/ 674 w 774"/>
                  <a:gd name="T35" fmla="*/ 11 h 1039"/>
                  <a:gd name="T36" fmla="*/ 774 w 774"/>
                  <a:gd name="T37" fmla="*/ 136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4" h="1039">
                    <a:moveTo>
                      <a:pt x="774" y="136"/>
                    </a:moveTo>
                    <a:cubicBezTo>
                      <a:pt x="774" y="230"/>
                      <a:pt x="774" y="324"/>
                      <a:pt x="774" y="417"/>
                    </a:cubicBezTo>
                    <a:cubicBezTo>
                      <a:pt x="745" y="546"/>
                      <a:pt x="686" y="634"/>
                      <a:pt x="620" y="715"/>
                    </a:cubicBezTo>
                    <a:cubicBezTo>
                      <a:pt x="591" y="751"/>
                      <a:pt x="548" y="797"/>
                      <a:pt x="508" y="827"/>
                    </a:cubicBezTo>
                    <a:cubicBezTo>
                      <a:pt x="470" y="855"/>
                      <a:pt x="401" y="879"/>
                      <a:pt x="377" y="923"/>
                    </a:cubicBezTo>
                    <a:cubicBezTo>
                      <a:pt x="360" y="954"/>
                      <a:pt x="360" y="998"/>
                      <a:pt x="354" y="1035"/>
                    </a:cubicBezTo>
                    <a:cubicBezTo>
                      <a:pt x="239" y="1033"/>
                      <a:pt x="115" y="1039"/>
                      <a:pt x="5" y="1032"/>
                    </a:cubicBezTo>
                    <a:cubicBezTo>
                      <a:pt x="0" y="761"/>
                      <a:pt x="15" y="531"/>
                      <a:pt x="268" y="526"/>
                    </a:cubicBezTo>
                    <a:cubicBezTo>
                      <a:pt x="308" y="493"/>
                      <a:pt x="335" y="452"/>
                      <a:pt x="374" y="408"/>
                    </a:cubicBezTo>
                    <a:cubicBezTo>
                      <a:pt x="405" y="371"/>
                      <a:pt x="447" y="315"/>
                      <a:pt x="514" y="321"/>
                    </a:cubicBezTo>
                    <a:cubicBezTo>
                      <a:pt x="552" y="325"/>
                      <a:pt x="577" y="353"/>
                      <a:pt x="585" y="379"/>
                    </a:cubicBezTo>
                    <a:cubicBezTo>
                      <a:pt x="609" y="464"/>
                      <a:pt x="540" y="514"/>
                      <a:pt x="498" y="561"/>
                    </a:cubicBezTo>
                    <a:cubicBezTo>
                      <a:pt x="449" y="618"/>
                      <a:pt x="386" y="660"/>
                      <a:pt x="396" y="754"/>
                    </a:cubicBezTo>
                    <a:cubicBezTo>
                      <a:pt x="442" y="720"/>
                      <a:pt x="470" y="676"/>
                      <a:pt x="514" y="625"/>
                    </a:cubicBezTo>
                    <a:cubicBezTo>
                      <a:pt x="564" y="568"/>
                      <a:pt x="650" y="510"/>
                      <a:pt x="646" y="401"/>
                    </a:cubicBezTo>
                    <a:cubicBezTo>
                      <a:pt x="644" y="371"/>
                      <a:pt x="624" y="343"/>
                      <a:pt x="620" y="315"/>
                    </a:cubicBezTo>
                    <a:cubicBezTo>
                      <a:pt x="612" y="268"/>
                      <a:pt x="621" y="192"/>
                      <a:pt x="623" y="139"/>
                    </a:cubicBezTo>
                    <a:cubicBezTo>
                      <a:pt x="626" y="80"/>
                      <a:pt x="630" y="18"/>
                      <a:pt x="674" y="11"/>
                    </a:cubicBezTo>
                    <a:cubicBezTo>
                      <a:pt x="749" y="0"/>
                      <a:pt x="768" y="70"/>
                      <a:pt x="774" y="136"/>
                    </a:cubicBezTo>
                    <a:close/>
                  </a:path>
                </a:pathLst>
              </a:custGeom>
              <a:grpFill/>
              <a:ln w="9525">
                <a:noFill/>
                <a:round/>
                <a:headEnd/>
                <a:tailEnd/>
              </a:ln>
            </p:spPr>
            <p:txBody>
              <a:bodyPr vert="horz" wrap="square" lIns="91428" tIns="45714" rIns="91428" bIns="45714" numCol="1" anchor="t" anchorCtr="0" compatLnSpc="1">
                <a:prstTxWarp prst="textNoShape">
                  <a:avLst/>
                </a:prstTxWarp>
              </a:bodyPr>
              <a:lstStyle/>
              <a:p>
                <a:endParaRPr lang="en-GB"/>
              </a:p>
            </p:txBody>
          </p:sp>
          <p:sp>
            <p:nvSpPr>
              <p:cNvPr id="34" name="Freeform 13"/>
              <p:cNvSpPr>
                <a:spLocks/>
              </p:cNvSpPr>
              <p:nvPr/>
            </p:nvSpPr>
            <p:spPr bwMode="auto">
              <a:xfrm>
                <a:off x="-7270750" y="4541838"/>
                <a:ext cx="257175" cy="806450"/>
              </a:xfrm>
              <a:custGeom>
                <a:avLst/>
                <a:gdLst>
                  <a:gd name="T0" fmla="*/ 0 w 69"/>
                  <a:gd name="T1" fmla="*/ 0 h 215"/>
                  <a:gd name="T2" fmla="*/ 6 w 69"/>
                  <a:gd name="T3" fmla="*/ 0 h 215"/>
                  <a:gd name="T4" fmla="*/ 57 w 69"/>
                  <a:gd name="T5" fmla="*/ 202 h 215"/>
                  <a:gd name="T6" fmla="*/ 9 w 69"/>
                  <a:gd name="T7" fmla="*/ 215 h 215"/>
                  <a:gd name="T8" fmla="*/ 0 w 69"/>
                  <a:gd name="T9" fmla="*/ 0 h 215"/>
                </a:gdLst>
                <a:ahLst/>
                <a:cxnLst>
                  <a:cxn ang="0">
                    <a:pos x="T0" y="T1"/>
                  </a:cxn>
                  <a:cxn ang="0">
                    <a:pos x="T2" y="T3"/>
                  </a:cxn>
                  <a:cxn ang="0">
                    <a:pos x="T4" y="T5"/>
                  </a:cxn>
                  <a:cxn ang="0">
                    <a:pos x="T6" y="T7"/>
                  </a:cxn>
                  <a:cxn ang="0">
                    <a:pos x="T8" y="T9"/>
                  </a:cxn>
                </a:cxnLst>
                <a:rect l="0" t="0" r="r" b="b"/>
                <a:pathLst>
                  <a:path w="69" h="215">
                    <a:moveTo>
                      <a:pt x="0" y="0"/>
                    </a:moveTo>
                    <a:cubicBezTo>
                      <a:pt x="2" y="0"/>
                      <a:pt x="4" y="0"/>
                      <a:pt x="6" y="0"/>
                    </a:cubicBezTo>
                    <a:cubicBezTo>
                      <a:pt x="69" y="22"/>
                      <a:pt x="52" y="123"/>
                      <a:pt x="57" y="202"/>
                    </a:cubicBezTo>
                    <a:cubicBezTo>
                      <a:pt x="37" y="202"/>
                      <a:pt x="20" y="206"/>
                      <a:pt x="9" y="215"/>
                    </a:cubicBezTo>
                    <a:cubicBezTo>
                      <a:pt x="0" y="149"/>
                      <a:pt x="13" y="62"/>
                      <a:pt x="0" y="0"/>
                    </a:cubicBezTo>
                    <a:close/>
                  </a:path>
                </a:pathLst>
              </a:custGeom>
              <a:grpFill/>
              <a:ln w="9525">
                <a:noFill/>
                <a:round/>
                <a:headEnd/>
                <a:tailEnd/>
              </a:ln>
            </p:spPr>
            <p:txBody>
              <a:bodyPr vert="horz" wrap="square" lIns="91428" tIns="45714" rIns="91428" bIns="45714" numCol="1" anchor="t" anchorCtr="0" compatLnSpc="1">
                <a:prstTxWarp prst="textNoShape">
                  <a:avLst/>
                </a:prstTxWarp>
              </a:bodyPr>
              <a:lstStyle/>
              <a:p>
                <a:endParaRPr lang="en-GB"/>
              </a:p>
            </p:txBody>
          </p:sp>
          <p:sp>
            <p:nvSpPr>
              <p:cNvPr id="35" name="Freeform 14"/>
              <p:cNvSpPr>
                <a:spLocks/>
              </p:cNvSpPr>
              <p:nvPr/>
            </p:nvSpPr>
            <p:spPr bwMode="auto">
              <a:xfrm>
                <a:off x="-3079750" y="4541838"/>
                <a:ext cx="269875" cy="806450"/>
              </a:xfrm>
              <a:custGeom>
                <a:avLst/>
                <a:gdLst>
                  <a:gd name="T0" fmla="*/ 72 w 72"/>
                  <a:gd name="T1" fmla="*/ 0 h 215"/>
                  <a:gd name="T2" fmla="*/ 66 w 72"/>
                  <a:gd name="T3" fmla="*/ 215 h 215"/>
                  <a:gd name="T4" fmla="*/ 15 w 72"/>
                  <a:gd name="T5" fmla="*/ 202 h 215"/>
                  <a:gd name="T6" fmla="*/ 72 w 72"/>
                  <a:gd name="T7" fmla="*/ 0 h 215"/>
                </a:gdLst>
                <a:ahLst/>
                <a:cxnLst>
                  <a:cxn ang="0">
                    <a:pos x="T0" y="T1"/>
                  </a:cxn>
                  <a:cxn ang="0">
                    <a:pos x="T2" y="T3"/>
                  </a:cxn>
                  <a:cxn ang="0">
                    <a:pos x="T4" y="T5"/>
                  </a:cxn>
                  <a:cxn ang="0">
                    <a:pos x="T6" y="T7"/>
                  </a:cxn>
                </a:cxnLst>
                <a:rect l="0" t="0" r="r" b="b"/>
                <a:pathLst>
                  <a:path w="72" h="215">
                    <a:moveTo>
                      <a:pt x="72" y="0"/>
                    </a:moveTo>
                    <a:cubicBezTo>
                      <a:pt x="61" y="63"/>
                      <a:pt x="67" y="143"/>
                      <a:pt x="66" y="215"/>
                    </a:cubicBezTo>
                    <a:cubicBezTo>
                      <a:pt x="51" y="208"/>
                      <a:pt x="37" y="201"/>
                      <a:pt x="15" y="202"/>
                    </a:cubicBezTo>
                    <a:cubicBezTo>
                      <a:pt x="21" y="122"/>
                      <a:pt x="0" y="14"/>
                      <a:pt x="72" y="0"/>
                    </a:cubicBezTo>
                    <a:close/>
                  </a:path>
                </a:pathLst>
              </a:custGeom>
              <a:grpFill/>
              <a:ln w="9525">
                <a:noFill/>
                <a:round/>
                <a:headEnd/>
                <a:tailEnd/>
              </a:ln>
            </p:spPr>
            <p:txBody>
              <a:bodyPr vert="horz" wrap="square" lIns="91428" tIns="45714" rIns="91428" bIns="45714" numCol="1" anchor="t" anchorCtr="0" compatLnSpc="1">
                <a:prstTxWarp prst="textNoShape">
                  <a:avLst/>
                </a:prstTxWarp>
              </a:bodyPr>
              <a:lstStyle/>
              <a:p>
                <a:endParaRPr lang="en-GB"/>
              </a:p>
            </p:txBody>
          </p:sp>
        </p:grpSp>
      </p:grpSp>
      <p:sp>
        <p:nvSpPr>
          <p:cNvPr id="27" name="Rechteck 26"/>
          <p:cNvSpPr/>
          <p:nvPr>
            <p:custDataLst>
              <p:tags r:id="rId13"/>
            </p:custDataLst>
          </p:nvPr>
        </p:nvSpPr>
        <p:spPr bwMode="gray">
          <a:xfrm>
            <a:off x="1199457" y="1869639"/>
            <a:ext cx="2774635" cy="1824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1991" tIns="71991" rIns="71991" bIns="0" rtlCol="0" anchor="t"/>
          <a:lstStyle/>
          <a:p>
            <a:pPr marL="171433" indent="-171433">
              <a:spcAft>
                <a:spcPts val="400"/>
              </a:spcAft>
              <a:buClr>
                <a:schemeClr val="accent3"/>
              </a:buClr>
              <a:buFont typeface="Wingdings" panose="05000000000000000000" pitchFamily="2" charset="2"/>
              <a:buChar char="§"/>
            </a:pPr>
            <a:r>
              <a:rPr lang="en-US" sz="1200" dirty="0">
                <a:solidFill>
                  <a:schemeClr val="accent1"/>
                </a:solidFill>
              </a:rPr>
              <a:t>Drafting, reviewing and negotiating research collaboration and service agreements, MTAs, NDAs</a:t>
            </a:r>
          </a:p>
          <a:p>
            <a:pPr marL="171433" indent="-171433">
              <a:spcAft>
                <a:spcPts val="400"/>
              </a:spcAft>
              <a:buClr>
                <a:schemeClr val="accent3"/>
              </a:buClr>
              <a:buFont typeface="Wingdings" panose="05000000000000000000" pitchFamily="2" charset="2"/>
              <a:buChar char="§"/>
            </a:pPr>
            <a:r>
              <a:rPr lang="en-US" sz="1200" dirty="0">
                <a:solidFill>
                  <a:schemeClr val="accent1"/>
                </a:solidFill>
              </a:rPr>
              <a:t>Legal advice concerning contractual relationships in the area of research</a:t>
            </a:r>
          </a:p>
          <a:p>
            <a:pPr marL="171433" indent="-171433">
              <a:spcAft>
                <a:spcPts val="400"/>
              </a:spcAft>
              <a:buClr>
                <a:schemeClr val="accent3"/>
              </a:buClr>
              <a:buFont typeface="Wingdings" panose="05000000000000000000" pitchFamily="2" charset="2"/>
              <a:buChar char="§"/>
            </a:pPr>
            <a:r>
              <a:rPr lang="en-US" sz="1200" dirty="0">
                <a:solidFill>
                  <a:schemeClr val="accent1"/>
                </a:solidFill>
              </a:rPr>
              <a:t>Approval of contracts with payments or material resources with a total value of CHF 50,000 or more via the office of the Vice President.</a:t>
            </a:r>
          </a:p>
        </p:txBody>
      </p:sp>
      <p:sp>
        <p:nvSpPr>
          <p:cNvPr id="28" name="Rechteck 27"/>
          <p:cNvSpPr/>
          <p:nvPr>
            <p:custDataLst>
              <p:tags r:id="rId14"/>
            </p:custDataLst>
          </p:nvPr>
        </p:nvSpPr>
        <p:spPr bwMode="gray">
          <a:xfrm>
            <a:off x="4369535" y="1868344"/>
            <a:ext cx="2774635" cy="1824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1991" tIns="71991" rIns="71991" bIns="0" rtlCol="0" anchor="t"/>
          <a:lstStyle/>
          <a:p>
            <a:pPr marL="171433" indent="-171433">
              <a:spcAft>
                <a:spcPts val="400"/>
              </a:spcAft>
              <a:buClr>
                <a:schemeClr val="accent3"/>
              </a:buClr>
              <a:buFont typeface="Wingdings" panose="05000000000000000000" pitchFamily="2" charset="2"/>
              <a:buChar char="§"/>
            </a:pPr>
            <a:r>
              <a:rPr lang="en-US" sz="1200" dirty="0">
                <a:solidFill>
                  <a:schemeClr val="accent1"/>
                </a:solidFill>
              </a:rPr>
              <a:t>Management of intellectual property of ETH Zurich</a:t>
            </a:r>
          </a:p>
          <a:p>
            <a:pPr marL="171433" indent="-171433">
              <a:spcAft>
                <a:spcPts val="400"/>
              </a:spcAft>
              <a:buClr>
                <a:schemeClr val="accent3"/>
              </a:buClr>
              <a:buFont typeface="Wingdings" panose="05000000000000000000" pitchFamily="2" charset="2"/>
              <a:buChar char="§"/>
            </a:pPr>
            <a:r>
              <a:rPr lang="en-US" sz="1200" dirty="0">
                <a:solidFill>
                  <a:schemeClr val="accent1"/>
                </a:solidFill>
              </a:rPr>
              <a:t>Technology marketing</a:t>
            </a:r>
          </a:p>
          <a:p>
            <a:pPr marL="171433" indent="-171433">
              <a:spcAft>
                <a:spcPts val="400"/>
              </a:spcAft>
              <a:buClr>
                <a:schemeClr val="accent3"/>
              </a:buClr>
              <a:buFont typeface="Wingdings" panose="05000000000000000000" pitchFamily="2" charset="2"/>
              <a:buChar char="§"/>
            </a:pPr>
            <a:r>
              <a:rPr lang="en-US" sz="1200" dirty="0">
                <a:solidFill>
                  <a:schemeClr val="accent1"/>
                </a:solidFill>
              </a:rPr>
              <a:t>Negotiation of licensing contracts</a:t>
            </a:r>
          </a:p>
        </p:txBody>
      </p:sp>
      <p:sp>
        <p:nvSpPr>
          <p:cNvPr id="29" name="Rechteck 28"/>
          <p:cNvSpPr/>
          <p:nvPr>
            <p:custDataLst>
              <p:tags r:id="rId15"/>
            </p:custDataLst>
          </p:nvPr>
        </p:nvSpPr>
        <p:spPr bwMode="gray">
          <a:xfrm>
            <a:off x="7520910" y="1872438"/>
            <a:ext cx="2774635" cy="1824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1991" tIns="71991" rIns="71991" bIns="0" rtlCol="0" anchor="t"/>
          <a:lstStyle/>
          <a:p>
            <a:pPr marL="171433" indent="-171433">
              <a:spcAft>
                <a:spcPts val="400"/>
              </a:spcAft>
              <a:buClr>
                <a:schemeClr val="accent3"/>
              </a:buClr>
              <a:buFont typeface="Wingdings" panose="05000000000000000000" pitchFamily="2" charset="2"/>
              <a:buChar char="§"/>
            </a:pPr>
            <a:r>
              <a:rPr lang="en-US" sz="1200" dirty="0">
                <a:solidFill>
                  <a:schemeClr val="accent1"/>
                </a:solidFill>
              </a:rPr>
              <a:t>Start-up support</a:t>
            </a:r>
          </a:p>
          <a:p>
            <a:pPr marL="171433" indent="-171433">
              <a:spcAft>
                <a:spcPts val="400"/>
              </a:spcAft>
              <a:buClr>
                <a:schemeClr val="accent3"/>
              </a:buClr>
              <a:buFont typeface="Wingdings" panose="05000000000000000000" pitchFamily="2" charset="2"/>
              <a:buChar char="§"/>
            </a:pPr>
            <a:r>
              <a:rPr lang="en-US" sz="1200" dirty="0">
                <a:solidFill>
                  <a:schemeClr val="accent1"/>
                </a:solidFill>
              </a:rPr>
              <a:t>Innovation and Entrepreneurship Lab</a:t>
            </a:r>
          </a:p>
          <a:p>
            <a:pPr marL="171433" indent="-171433">
              <a:spcAft>
                <a:spcPts val="400"/>
              </a:spcAft>
              <a:buClr>
                <a:schemeClr val="accent3"/>
              </a:buClr>
              <a:buFont typeface="Wingdings" panose="05000000000000000000" pitchFamily="2" charset="2"/>
              <a:buChar char="§"/>
            </a:pPr>
            <a:r>
              <a:rPr lang="en-US" sz="1200" dirty="0">
                <a:solidFill>
                  <a:schemeClr val="accent1"/>
                </a:solidFill>
              </a:rPr>
              <a:t>Pioneer Fellowship Program</a:t>
            </a:r>
          </a:p>
          <a:p>
            <a:pPr marL="171433" indent="-171433">
              <a:spcAft>
                <a:spcPts val="400"/>
              </a:spcAft>
              <a:buClr>
                <a:schemeClr val="accent3"/>
              </a:buClr>
              <a:buFont typeface="Wingdings" panose="05000000000000000000" pitchFamily="2" charset="2"/>
              <a:buChar char="§"/>
            </a:pPr>
            <a:r>
              <a:rPr lang="en-US" sz="1200" dirty="0">
                <a:solidFill>
                  <a:schemeClr val="accent1"/>
                </a:solidFill>
              </a:rPr>
              <a:t>Equity Management</a:t>
            </a:r>
          </a:p>
        </p:txBody>
      </p:sp>
      <p:sp>
        <p:nvSpPr>
          <p:cNvPr id="47" name="Rechteck 46"/>
          <p:cNvSpPr/>
          <p:nvPr>
            <p:custDataLst>
              <p:tags r:id="rId16"/>
            </p:custDataLst>
          </p:nvPr>
        </p:nvSpPr>
        <p:spPr bwMode="gray">
          <a:xfrm>
            <a:off x="1199457" y="5382783"/>
            <a:ext cx="2774635" cy="480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1991" tIns="71991" rIns="71991" bIns="0" rtlCol="0" anchor="t"/>
          <a:lstStyle/>
          <a:p>
            <a:pPr marL="269848" indent="-269848">
              <a:spcAft>
                <a:spcPts val="400"/>
              </a:spcAft>
              <a:buClr>
                <a:schemeClr val="accent3"/>
              </a:buClr>
              <a:buFont typeface="Wingdings" panose="05000000000000000000" pitchFamily="2" charset="2"/>
              <a:buChar char="à"/>
            </a:pPr>
            <a:r>
              <a:rPr lang="en-US" sz="1200" dirty="0">
                <a:solidFill>
                  <a:schemeClr val="accent1"/>
                </a:solidFill>
                <a:sym typeface="Wingdings" panose="05000000000000000000" pitchFamily="2" charset="2"/>
              </a:rPr>
              <a:t>Research contract guidelines</a:t>
            </a:r>
          </a:p>
          <a:p>
            <a:pPr>
              <a:spcAft>
                <a:spcPts val="400"/>
              </a:spcAft>
              <a:buClr>
                <a:schemeClr val="accent3"/>
              </a:buClr>
            </a:pPr>
            <a:r>
              <a:rPr lang="en-US" sz="1200" dirty="0">
                <a:solidFill>
                  <a:schemeClr val="accent1"/>
                </a:solidFill>
                <a:sym typeface="Wingdings" panose="05000000000000000000" pitchFamily="2" charset="2"/>
              </a:rPr>
              <a:t>       RSETHZ 440.31 </a:t>
            </a:r>
            <a:endParaRPr lang="en-US" sz="1200" dirty="0">
              <a:solidFill>
                <a:schemeClr val="accent1"/>
              </a:solidFill>
            </a:endParaRPr>
          </a:p>
        </p:txBody>
      </p:sp>
      <p:sp>
        <p:nvSpPr>
          <p:cNvPr id="48" name="Rechteck 47"/>
          <p:cNvSpPr/>
          <p:nvPr>
            <p:custDataLst>
              <p:tags r:id="rId17"/>
            </p:custDataLst>
          </p:nvPr>
        </p:nvSpPr>
        <p:spPr bwMode="gray">
          <a:xfrm>
            <a:off x="4374845" y="5390531"/>
            <a:ext cx="2774635" cy="480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1991" tIns="71991" rIns="71991" bIns="0" rtlCol="0" anchor="t"/>
          <a:lstStyle/>
          <a:p>
            <a:pPr marL="269848" indent="-269848">
              <a:spcAft>
                <a:spcPts val="400"/>
              </a:spcAft>
              <a:buClr>
                <a:schemeClr val="accent3"/>
              </a:buClr>
              <a:buFont typeface="Wingdings" panose="05000000000000000000" pitchFamily="2" charset="2"/>
              <a:buChar char="à"/>
            </a:pPr>
            <a:r>
              <a:rPr lang="en-US" sz="1200" dirty="0">
                <a:solidFill>
                  <a:schemeClr val="accent1"/>
                </a:solidFill>
                <a:sym typeface="Wingdings" panose="05000000000000000000" pitchFamily="2" charset="2"/>
              </a:rPr>
              <a:t>Exploitation guidelines </a:t>
            </a:r>
          </a:p>
          <a:p>
            <a:pPr>
              <a:spcAft>
                <a:spcPts val="400"/>
              </a:spcAft>
              <a:buClr>
                <a:schemeClr val="accent3"/>
              </a:buClr>
            </a:pPr>
            <a:r>
              <a:rPr lang="en-US" sz="1200" dirty="0">
                <a:solidFill>
                  <a:schemeClr val="accent1"/>
                </a:solidFill>
                <a:sym typeface="Wingdings" panose="05000000000000000000" pitchFamily="2" charset="2"/>
              </a:rPr>
              <a:t>       RSETHZ 440.4 </a:t>
            </a:r>
            <a:endParaRPr lang="en-US" sz="1200" dirty="0">
              <a:solidFill>
                <a:schemeClr val="accent1"/>
              </a:solidFill>
            </a:endParaRPr>
          </a:p>
        </p:txBody>
      </p:sp>
      <p:sp>
        <p:nvSpPr>
          <p:cNvPr id="49" name="Rechteck 48"/>
          <p:cNvSpPr/>
          <p:nvPr>
            <p:custDataLst>
              <p:tags r:id="rId18"/>
            </p:custDataLst>
          </p:nvPr>
        </p:nvSpPr>
        <p:spPr bwMode="gray">
          <a:xfrm>
            <a:off x="7535924" y="5375036"/>
            <a:ext cx="2774635" cy="480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1991" tIns="71991" rIns="71991" bIns="0" rtlCol="0" anchor="t"/>
          <a:lstStyle/>
          <a:p>
            <a:pPr marL="269848" indent="-269848">
              <a:spcAft>
                <a:spcPts val="400"/>
              </a:spcAft>
              <a:buClr>
                <a:schemeClr val="accent3"/>
              </a:buClr>
              <a:buFont typeface="Wingdings" panose="05000000000000000000" pitchFamily="2" charset="2"/>
              <a:buChar char="à"/>
            </a:pPr>
            <a:r>
              <a:rPr lang="en-US" sz="1200" dirty="0">
                <a:solidFill>
                  <a:schemeClr val="accent1"/>
                </a:solidFill>
                <a:sym typeface="Wingdings" panose="05000000000000000000" pitchFamily="2" charset="2"/>
              </a:rPr>
              <a:t>Spin-off guidelines</a:t>
            </a:r>
          </a:p>
          <a:p>
            <a:pPr>
              <a:spcAft>
                <a:spcPts val="400"/>
              </a:spcAft>
              <a:buClr>
                <a:schemeClr val="accent3"/>
              </a:buClr>
            </a:pPr>
            <a:r>
              <a:rPr lang="en-US" sz="1200" dirty="0">
                <a:solidFill>
                  <a:schemeClr val="accent1"/>
                </a:solidFill>
                <a:sym typeface="Wingdings" panose="05000000000000000000" pitchFamily="2" charset="2"/>
              </a:rPr>
              <a:t>       RSETHZ 440.5</a:t>
            </a:r>
            <a:endParaRPr lang="en-US" sz="1200" dirty="0">
              <a:solidFill>
                <a:schemeClr val="accent1"/>
              </a:solidFill>
            </a:endParaRPr>
          </a:p>
        </p:txBody>
      </p:sp>
    </p:spTree>
    <p:extLst>
      <p:ext uri="{BB962C8B-B14F-4D97-AF65-F5344CB8AC3E}">
        <p14:creationId xmlns:p14="http://schemas.microsoft.com/office/powerpoint/2010/main" val="2739913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9" descr="Vitcam_hand_free"/>
          <p:cNvPicPr>
            <a:picLocks noChangeAspect="1" noChangeArrowheads="1"/>
          </p:cNvPicPr>
          <p:nvPr/>
        </p:nvPicPr>
        <p:blipFill>
          <a:blip r:embed="rId3" cstate="print"/>
          <a:srcRect/>
          <a:stretch>
            <a:fillRect/>
          </a:stretch>
        </p:blipFill>
        <p:spPr bwMode="auto">
          <a:xfrm>
            <a:off x="3660801" y="5114302"/>
            <a:ext cx="1295400" cy="1042992"/>
          </a:xfrm>
          <a:prstGeom prst="rect">
            <a:avLst/>
          </a:prstGeom>
          <a:noFill/>
          <a:ln w="9525">
            <a:noFill/>
            <a:miter lim="800000"/>
            <a:headEnd/>
            <a:tailEnd/>
          </a:ln>
        </p:spPr>
      </p:pic>
      <p:pic>
        <p:nvPicPr>
          <p:cNvPr id="31" name="Grafik 30" descr="GPS.jpg"/>
          <p:cNvPicPr>
            <a:picLocks noChangeAspect="1"/>
          </p:cNvPicPr>
          <p:nvPr/>
        </p:nvPicPr>
        <p:blipFill>
          <a:blip r:embed="rId4" cstate="print"/>
          <a:srcRect l="20233" b="10930"/>
          <a:stretch>
            <a:fillRect/>
          </a:stretch>
        </p:blipFill>
        <p:spPr>
          <a:xfrm>
            <a:off x="8539351" y="944543"/>
            <a:ext cx="967562" cy="792291"/>
          </a:xfrm>
          <a:prstGeom prst="rect">
            <a:avLst/>
          </a:prstGeom>
        </p:spPr>
      </p:pic>
      <p:pic>
        <p:nvPicPr>
          <p:cNvPr id="32" name="Picture 22" descr="Bild_SNF"/>
          <p:cNvPicPr>
            <a:picLocks noChangeAspect="1" noChangeArrowheads="1"/>
          </p:cNvPicPr>
          <p:nvPr/>
        </p:nvPicPr>
        <p:blipFill>
          <a:blip r:embed="rId5" cstate="print"/>
          <a:srcRect/>
          <a:stretch>
            <a:fillRect/>
          </a:stretch>
        </p:blipFill>
        <p:spPr bwMode="auto">
          <a:xfrm>
            <a:off x="6860619" y="2944292"/>
            <a:ext cx="915987" cy="727075"/>
          </a:xfrm>
          <a:prstGeom prst="rect">
            <a:avLst/>
          </a:prstGeom>
          <a:noFill/>
          <a:ln w="9525">
            <a:noFill/>
            <a:miter lim="800000"/>
            <a:headEnd/>
            <a:tailEnd/>
          </a:ln>
        </p:spPr>
      </p:pic>
      <p:pic>
        <p:nvPicPr>
          <p:cNvPr id="33" name="Picture 3"/>
          <p:cNvPicPr>
            <a:picLocks noChangeAspect="1" noChangeArrowheads="1"/>
          </p:cNvPicPr>
          <p:nvPr/>
        </p:nvPicPr>
        <p:blipFill>
          <a:blip r:embed="rId6" cstate="print"/>
          <a:srcRect l="24884" t="55814" r="49457" b="18264"/>
          <a:stretch>
            <a:fillRect/>
          </a:stretch>
        </p:blipFill>
        <p:spPr bwMode="auto">
          <a:xfrm>
            <a:off x="4413942" y="1042732"/>
            <a:ext cx="1084521" cy="684789"/>
          </a:xfrm>
          <a:prstGeom prst="rect">
            <a:avLst/>
          </a:prstGeom>
          <a:noFill/>
          <a:ln w="9525">
            <a:noFill/>
            <a:miter lim="800000"/>
            <a:headEnd/>
            <a:tailEnd/>
          </a:ln>
        </p:spPr>
      </p:pic>
      <p:pic>
        <p:nvPicPr>
          <p:cNvPr id="34" name="Picture 16" descr="ab"/>
          <p:cNvPicPr>
            <a:picLocks noChangeAspect="1" noChangeArrowheads="1"/>
          </p:cNvPicPr>
          <p:nvPr/>
        </p:nvPicPr>
        <p:blipFill>
          <a:blip r:embed="rId7" cstate="print"/>
          <a:srcRect/>
          <a:stretch>
            <a:fillRect/>
          </a:stretch>
        </p:blipFill>
        <p:spPr bwMode="auto">
          <a:xfrm>
            <a:off x="7124390" y="4324394"/>
            <a:ext cx="1122361" cy="908056"/>
          </a:xfrm>
          <a:prstGeom prst="rect">
            <a:avLst/>
          </a:prstGeom>
          <a:noFill/>
          <a:ln w="9525">
            <a:noFill/>
            <a:miter lim="800000"/>
            <a:headEnd/>
            <a:tailEnd/>
          </a:ln>
        </p:spPr>
      </p:pic>
      <p:pic>
        <p:nvPicPr>
          <p:cNvPr id="39" name="Grafik 38" descr="Electrical-Lens.jpg"/>
          <p:cNvPicPr>
            <a:picLocks noChangeAspect="1"/>
          </p:cNvPicPr>
          <p:nvPr/>
        </p:nvPicPr>
        <p:blipFill>
          <a:blip r:embed="rId8" cstate="print"/>
          <a:stretch>
            <a:fillRect/>
          </a:stretch>
        </p:blipFill>
        <p:spPr>
          <a:xfrm>
            <a:off x="7727058" y="5313470"/>
            <a:ext cx="831333" cy="831333"/>
          </a:xfrm>
          <a:prstGeom prst="rect">
            <a:avLst/>
          </a:prstGeom>
        </p:spPr>
      </p:pic>
      <p:pic>
        <p:nvPicPr>
          <p:cNvPr id="40" name="Grafik 39" descr="Robots.jpg"/>
          <p:cNvPicPr>
            <a:picLocks noChangeAspect="1"/>
          </p:cNvPicPr>
          <p:nvPr/>
        </p:nvPicPr>
        <p:blipFill>
          <a:blip r:embed="rId9" cstate="print"/>
          <a:srcRect l="4102" t="23217" r="21101" b="40822"/>
          <a:stretch>
            <a:fillRect/>
          </a:stretch>
        </p:blipFill>
        <p:spPr>
          <a:xfrm>
            <a:off x="1112916" y="4753002"/>
            <a:ext cx="1184199" cy="861237"/>
          </a:xfrm>
          <a:prstGeom prst="rect">
            <a:avLst/>
          </a:prstGeom>
        </p:spPr>
      </p:pic>
      <p:pic>
        <p:nvPicPr>
          <p:cNvPr id="41" name="Picture 2"/>
          <p:cNvPicPr>
            <a:picLocks noChangeAspect="1" noChangeArrowheads="1"/>
          </p:cNvPicPr>
          <p:nvPr/>
        </p:nvPicPr>
        <p:blipFill>
          <a:blip r:embed="rId10" cstate="print"/>
          <a:srcRect l="16744" t="31380" r="16822" b="11318"/>
          <a:stretch>
            <a:fillRect/>
          </a:stretch>
        </p:blipFill>
        <p:spPr bwMode="auto">
          <a:xfrm>
            <a:off x="6156316" y="5533578"/>
            <a:ext cx="1301729" cy="701749"/>
          </a:xfrm>
          <a:prstGeom prst="rect">
            <a:avLst/>
          </a:prstGeom>
          <a:noFill/>
          <a:ln w="9525">
            <a:noFill/>
            <a:miter lim="800000"/>
            <a:headEnd/>
            <a:tailEnd/>
          </a:ln>
        </p:spPr>
      </p:pic>
      <p:pic>
        <p:nvPicPr>
          <p:cNvPr id="42" name="Picture 4" descr="Die hydraulische Fuge im Einsatz"/>
          <p:cNvPicPr>
            <a:picLocks noChangeAspect="1" noChangeArrowheads="1"/>
          </p:cNvPicPr>
          <p:nvPr/>
        </p:nvPicPr>
        <p:blipFill>
          <a:blip r:embed="rId11" cstate="print"/>
          <a:srcRect/>
          <a:stretch>
            <a:fillRect/>
          </a:stretch>
        </p:blipFill>
        <p:spPr bwMode="auto">
          <a:xfrm>
            <a:off x="5923554" y="4173447"/>
            <a:ext cx="1040481" cy="780361"/>
          </a:xfrm>
          <a:prstGeom prst="rect">
            <a:avLst/>
          </a:prstGeom>
          <a:noFill/>
          <a:ln w="9525">
            <a:noFill/>
            <a:miter lim="800000"/>
            <a:headEnd/>
            <a:tailEnd/>
          </a:ln>
        </p:spPr>
      </p:pic>
      <p:pic>
        <p:nvPicPr>
          <p:cNvPr id="43" name="Picture 6" descr="image"/>
          <p:cNvPicPr>
            <a:picLocks noChangeAspect="1" noChangeArrowheads="1"/>
          </p:cNvPicPr>
          <p:nvPr/>
        </p:nvPicPr>
        <p:blipFill>
          <a:blip r:embed="rId12" cstate="print"/>
          <a:srcRect/>
          <a:stretch>
            <a:fillRect/>
          </a:stretch>
        </p:blipFill>
        <p:spPr bwMode="auto">
          <a:xfrm>
            <a:off x="6179828" y="2281090"/>
            <a:ext cx="1889125" cy="433388"/>
          </a:xfrm>
          <a:prstGeom prst="rect">
            <a:avLst/>
          </a:prstGeom>
          <a:noFill/>
          <a:ln w="9525">
            <a:noFill/>
            <a:miter lim="800000"/>
            <a:headEnd/>
            <a:tailEnd/>
          </a:ln>
        </p:spPr>
      </p:pic>
      <p:pic>
        <p:nvPicPr>
          <p:cNvPr id="44" name="Picture 2"/>
          <p:cNvPicPr>
            <a:picLocks noChangeAspect="1" noChangeArrowheads="1"/>
          </p:cNvPicPr>
          <p:nvPr/>
        </p:nvPicPr>
        <p:blipFill>
          <a:blip r:embed="rId13" cstate="print"/>
          <a:srcRect/>
          <a:stretch>
            <a:fillRect/>
          </a:stretch>
        </p:blipFill>
        <p:spPr bwMode="auto">
          <a:xfrm>
            <a:off x="8209159" y="3396914"/>
            <a:ext cx="1307324" cy="755737"/>
          </a:xfrm>
          <a:prstGeom prst="rect">
            <a:avLst/>
          </a:prstGeom>
          <a:noFill/>
          <a:ln w="9525">
            <a:noFill/>
            <a:miter lim="800000"/>
            <a:headEnd/>
            <a:tailEnd/>
          </a:ln>
        </p:spPr>
      </p:pic>
      <p:grpSp>
        <p:nvGrpSpPr>
          <p:cNvPr id="45" name="Group 24"/>
          <p:cNvGrpSpPr>
            <a:grpSpLocks/>
          </p:cNvGrpSpPr>
          <p:nvPr/>
        </p:nvGrpSpPr>
        <p:grpSpPr bwMode="auto">
          <a:xfrm>
            <a:off x="8577414" y="1855540"/>
            <a:ext cx="1034306" cy="1284493"/>
            <a:chOff x="5760" y="1591"/>
            <a:chExt cx="610" cy="854"/>
          </a:xfrm>
        </p:grpSpPr>
        <p:pic>
          <p:nvPicPr>
            <p:cNvPr id="74" name="Picture 25" descr="EnginePictureSmall">
              <a:hlinkClick r:id="rId14"/>
            </p:cNvPr>
            <p:cNvPicPr>
              <a:picLocks noChangeAspect="1" noChangeArrowheads="1"/>
            </p:cNvPicPr>
            <p:nvPr/>
          </p:nvPicPr>
          <p:blipFill>
            <a:blip r:embed="rId15" cstate="print"/>
            <a:srcRect/>
            <a:stretch>
              <a:fillRect/>
            </a:stretch>
          </p:blipFill>
          <p:spPr bwMode="auto">
            <a:xfrm>
              <a:off x="5760" y="1591"/>
              <a:ext cx="610" cy="464"/>
            </a:xfrm>
            <a:prstGeom prst="rect">
              <a:avLst/>
            </a:prstGeom>
            <a:noFill/>
            <a:ln w="9525">
              <a:noFill/>
              <a:miter lim="800000"/>
              <a:headEnd/>
              <a:tailEnd/>
            </a:ln>
          </p:spPr>
        </p:pic>
        <p:pic>
          <p:nvPicPr>
            <p:cNvPr id="75" name="Picture 26" descr="olten"/>
            <p:cNvPicPr>
              <a:picLocks noChangeAspect="1" noChangeArrowheads="1"/>
            </p:cNvPicPr>
            <p:nvPr/>
          </p:nvPicPr>
          <p:blipFill>
            <a:blip r:embed="rId16" cstate="print"/>
            <a:srcRect/>
            <a:stretch>
              <a:fillRect/>
            </a:stretch>
          </p:blipFill>
          <p:spPr bwMode="auto">
            <a:xfrm>
              <a:off x="5760" y="2071"/>
              <a:ext cx="607" cy="374"/>
            </a:xfrm>
            <a:prstGeom prst="rect">
              <a:avLst/>
            </a:prstGeom>
            <a:solidFill>
              <a:schemeClr val="bg1"/>
            </a:solidFill>
            <a:ln w="9525">
              <a:noFill/>
              <a:miter lim="800000"/>
              <a:headEnd/>
              <a:tailEnd/>
            </a:ln>
          </p:spPr>
        </p:pic>
      </p:grpSp>
      <p:pic>
        <p:nvPicPr>
          <p:cNvPr id="46" name="Grafik 4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098754" y="899683"/>
            <a:ext cx="1112567" cy="742950"/>
          </a:xfrm>
          <a:prstGeom prst="rect">
            <a:avLst/>
          </a:prstGeom>
        </p:spPr>
      </p:pic>
      <p:grpSp>
        <p:nvGrpSpPr>
          <p:cNvPr id="47" name="Gruppieren 46"/>
          <p:cNvGrpSpPr/>
          <p:nvPr/>
        </p:nvGrpSpPr>
        <p:grpSpPr>
          <a:xfrm>
            <a:off x="8651636" y="4544172"/>
            <a:ext cx="1132600" cy="750113"/>
            <a:chOff x="12820610" y="-226238"/>
            <a:chExt cx="1132600" cy="750113"/>
          </a:xfrm>
        </p:grpSpPr>
        <p:pic>
          <p:nvPicPr>
            <p:cNvPr id="72" name="Grafik 7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2820610" y="-226238"/>
              <a:ext cx="1126296" cy="750113"/>
            </a:xfrm>
            <a:prstGeom prst="rect">
              <a:avLst/>
            </a:prstGeom>
          </p:spPr>
        </p:pic>
        <p:pic>
          <p:nvPicPr>
            <p:cNvPr id="73" name="Grafik 72"/>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3150670" y="-206782"/>
              <a:ext cx="802540" cy="267513"/>
            </a:xfrm>
            <a:prstGeom prst="rect">
              <a:avLst/>
            </a:prstGeom>
          </p:spPr>
        </p:pic>
      </p:grpSp>
      <p:grpSp>
        <p:nvGrpSpPr>
          <p:cNvPr id="48" name="Gruppieren 47"/>
          <p:cNvGrpSpPr/>
          <p:nvPr/>
        </p:nvGrpSpPr>
        <p:grpSpPr>
          <a:xfrm>
            <a:off x="5911547" y="1259374"/>
            <a:ext cx="1020615" cy="679450"/>
            <a:chOff x="11813119" y="-679449"/>
            <a:chExt cx="1020615" cy="679450"/>
          </a:xfrm>
        </p:grpSpPr>
        <p:pic>
          <p:nvPicPr>
            <p:cNvPr id="70" name="Grafik 69"/>
            <p:cNvPicPr>
              <a:picLocks noChangeAspect="1"/>
            </p:cNvPicPr>
            <p:nvPr/>
          </p:nvPicPr>
          <p:blipFill>
            <a:blip r:embed="rId20" cstate="hqprint">
              <a:extLst>
                <a:ext uri="{28A0092B-C50C-407E-A947-70E740481C1C}">
                  <a14:useLocalDpi xmlns:a14="http://schemas.microsoft.com/office/drawing/2010/main" val="0"/>
                </a:ext>
              </a:extLst>
            </a:blip>
            <a:stretch>
              <a:fillRect/>
            </a:stretch>
          </p:blipFill>
          <p:spPr>
            <a:xfrm>
              <a:off x="11813119" y="-679449"/>
              <a:ext cx="1020615" cy="679450"/>
            </a:xfrm>
            <a:prstGeom prst="rect">
              <a:avLst/>
            </a:prstGeom>
          </p:spPr>
        </p:pic>
        <p:pic>
          <p:nvPicPr>
            <p:cNvPr id="71" name="Grafik 70"/>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813989" y="-667523"/>
              <a:ext cx="565938" cy="157205"/>
            </a:xfrm>
            <a:prstGeom prst="rect">
              <a:avLst/>
            </a:prstGeom>
          </p:spPr>
        </p:pic>
      </p:grpSp>
      <p:pic>
        <p:nvPicPr>
          <p:cNvPr id="49" name="Grafik 48"/>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820974" y="4015502"/>
            <a:ext cx="1531144" cy="658556"/>
          </a:xfrm>
          <a:prstGeom prst="rect">
            <a:avLst/>
          </a:prstGeom>
        </p:spPr>
      </p:pic>
      <p:grpSp>
        <p:nvGrpSpPr>
          <p:cNvPr id="50" name="Gruppieren 49"/>
          <p:cNvGrpSpPr/>
          <p:nvPr/>
        </p:nvGrpSpPr>
        <p:grpSpPr>
          <a:xfrm>
            <a:off x="4983549" y="1907982"/>
            <a:ext cx="722104" cy="691750"/>
            <a:chOff x="5064027" y="4489319"/>
            <a:chExt cx="722104" cy="691750"/>
          </a:xfrm>
        </p:grpSpPr>
        <p:pic>
          <p:nvPicPr>
            <p:cNvPr id="68" name="Picture 2"/>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064027" y="4489319"/>
              <a:ext cx="722104" cy="69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9" name="Picture 3"/>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b="4938"/>
            <a:stretch/>
          </p:blipFill>
          <p:spPr bwMode="auto">
            <a:xfrm>
              <a:off x="5064028" y="4983543"/>
              <a:ext cx="279498" cy="197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51" name="Grafik 50"/>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330601" y="2743614"/>
            <a:ext cx="977900" cy="838200"/>
          </a:xfrm>
          <a:prstGeom prst="rect">
            <a:avLst/>
          </a:prstGeom>
        </p:spPr>
      </p:pic>
      <p:grpSp>
        <p:nvGrpSpPr>
          <p:cNvPr id="52" name="Gruppieren 51"/>
          <p:cNvGrpSpPr/>
          <p:nvPr/>
        </p:nvGrpSpPr>
        <p:grpSpPr>
          <a:xfrm>
            <a:off x="3221672" y="1349608"/>
            <a:ext cx="797475" cy="767735"/>
            <a:chOff x="10844544" y="4000499"/>
            <a:chExt cx="797475" cy="767735"/>
          </a:xfrm>
        </p:grpSpPr>
        <p:pic>
          <p:nvPicPr>
            <p:cNvPr id="65" name="Grafik 64"/>
            <p:cNvPicPr>
              <a:picLocks noChangeAspect="1"/>
            </p:cNvPicPr>
            <p:nvPr/>
          </p:nvPicPr>
          <p:blipFill rotWithShape="1">
            <a:blip r:embed="rId26" cstate="print">
              <a:extLst>
                <a:ext uri="{28A0092B-C50C-407E-A947-70E740481C1C}">
                  <a14:useLocalDpi xmlns:a14="http://schemas.microsoft.com/office/drawing/2010/main" val="0"/>
                </a:ext>
              </a:extLst>
            </a:blip>
            <a:srcRect l="25314" t="16992"/>
            <a:stretch/>
          </p:blipFill>
          <p:spPr>
            <a:xfrm>
              <a:off x="10854069" y="4000500"/>
              <a:ext cx="787950" cy="767734"/>
            </a:xfrm>
            <a:prstGeom prst="rect">
              <a:avLst/>
            </a:prstGeom>
          </p:spPr>
        </p:pic>
        <p:sp>
          <p:nvSpPr>
            <p:cNvPr id="66" name="Rechteck 65"/>
            <p:cNvSpPr/>
            <p:nvPr/>
          </p:nvSpPr>
          <p:spPr>
            <a:xfrm>
              <a:off x="10854068" y="4000499"/>
              <a:ext cx="244800" cy="3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67" name="Grafik 66"/>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0844544" y="4067693"/>
              <a:ext cx="403500" cy="102950"/>
            </a:xfrm>
            <a:prstGeom prst="rect">
              <a:avLst/>
            </a:prstGeom>
          </p:spPr>
        </p:pic>
      </p:grpSp>
      <p:grpSp>
        <p:nvGrpSpPr>
          <p:cNvPr id="53" name="Gruppieren 52"/>
          <p:cNvGrpSpPr/>
          <p:nvPr/>
        </p:nvGrpSpPr>
        <p:grpSpPr>
          <a:xfrm>
            <a:off x="2427170" y="5210824"/>
            <a:ext cx="893763" cy="889003"/>
            <a:chOff x="27533606" y="5486398"/>
            <a:chExt cx="893763" cy="889003"/>
          </a:xfrm>
        </p:grpSpPr>
        <p:pic>
          <p:nvPicPr>
            <p:cNvPr id="63" name="Picture 20"/>
            <p:cNvPicPr>
              <a:picLocks noChangeAspect="1" noChangeArrowheads="1"/>
            </p:cNvPicPr>
            <p:nvPr/>
          </p:nvPicPr>
          <p:blipFill>
            <a:blip r:embed="rId28" cstate="print"/>
            <a:srcRect/>
            <a:stretch>
              <a:fillRect/>
            </a:stretch>
          </p:blipFill>
          <p:spPr bwMode="auto">
            <a:xfrm>
              <a:off x="27533606" y="5486398"/>
              <a:ext cx="893763" cy="889003"/>
            </a:xfrm>
            <a:prstGeom prst="rect">
              <a:avLst/>
            </a:prstGeom>
            <a:noFill/>
            <a:ln w="9525">
              <a:noFill/>
              <a:miter lim="800000"/>
              <a:headEnd/>
              <a:tailEnd/>
            </a:ln>
          </p:spPr>
        </p:pic>
        <p:pic>
          <p:nvPicPr>
            <p:cNvPr id="64" name="Grafik 63"/>
            <p:cNvPicPr>
              <a:picLocks noChangeAspect="1"/>
            </p:cNvPicPr>
            <p:nvPr/>
          </p:nvPicPr>
          <p:blipFill>
            <a:blip r:embed="rId29" cstate="hqprint">
              <a:extLst>
                <a:ext uri="{28A0092B-C50C-407E-A947-70E740481C1C}">
                  <a14:useLocalDpi xmlns:a14="http://schemas.microsoft.com/office/drawing/2010/main" val="0"/>
                </a:ext>
              </a:extLst>
            </a:blip>
            <a:stretch>
              <a:fillRect/>
            </a:stretch>
          </p:blipFill>
          <p:spPr>
            <a:xfrm>
              <a:off x="27560137" y="5517927"/>
              <a:ext cx="601325" cy="103865"/>
            </a:xfrm>
            <a:prstGeom prst="rect">
              <a:avLst/>
            </a:prstGeom>
          </p:spPr>
        </p:pic>
      </p:grpSp>
      <p:grpSp>
        <p:nvGrpSpPr>
          <p:cNvPr id="54" name="Gruppieren 53"/>
          <p:cNvGrpSpPr/>
          <p:nvPr/>
        </p:nvGrpSpPr>
        <p:grpSpPr>
          <a:xfrm>
            <a:off x="5046679" y="5141397"/>
            <a:ext cx="914400" cy="776967"/>
            <a:chOff x="35744324" y="5598434"/>
            <a:chExt cx="914400" cy="776967"/>
          </a:xfrm>
        </p:grpSpPr>
        <p:pic>
          <p:nvPicPr>
            <p:cNvPr id="61" name="Grafik 60" descr="Motors.jpg"/>
            <p:cNvPicPr>
              <a:picLocks noChangeAspect="1"/>
            </p:cNvPicPr>
            <p:nvPr/>
          </p:nvPicPr>
          <p:blipFill>
            <a:blip r:embed="rId30" cstate="print"/>
            <a:srcRect l="79135" t="43023" b="17379"/>
            <a:stretch>
              <a:fillRect/>
            </a:stretch>
          </p:blipFill>
          <p:spPr>
            <a:xfrm>
              <a:off x="35744324" y="5604908"/>
              <a:ext cx="914400" cy="770493"/>
            </a:xfrm>
            <a:prstGeom prst="rect">
              <a:avLst/>
            </a:prstGeom>
          </p:spPr>
        </p:pic>
        <p:pic>
          <p:nvPicPr>
            <p:cNvPr id="62" name="Grafik 61"/>
            <p:cNvPicPr>
              <a:picLocks noChangeAspect="1"/>
            </p:cNvPicPr>
            <p:nvPr/>
          </p:nvPicPr>
          <p:blipFill rotWithShape="1">
            <a:blip r:embed="rId31" cstate="print">
              <a:extLst>
                <a:ext uri="{28A0092B-C50C-407E-A947-70E740481C1C}">
                  <a14:useLocalDpi xmlns:a14="http://schemas.microsoft.com/office/drawing/2010/main" val="0"/>
                </a:ext>
              </a:extLst>
            </a:blip>
            <a:srcRect l="24293" r="22122"/>
            <a:stretch/>
          </p:blipFill>
          <p:spPr>
            <a:xfrm>
              <a:off x="36206286" y="5598434"/>
              <a:ext cx="445914" cy="188414"/>
            </a:xfrm>
            <a:prstGeom prst="rect">
              <a:avLst/>
            </a:prstGeom>
          </p:spPr>
        </p:pic>
      </p:grpSp>
      <p:grpSp>
        <p:nvGrpSpPr>
          <p:cNvPr id="55" name="Gruppieren 54"/>
          <p:cNvGrpSpPr/>
          <p:nvPr/>
        </p:nvGrpSpPr>
        <p:grpSpPr>
          <a:xfrm>
            <a:off x="4798143" y="3920414"/>
            <a:ext cx="882862" cy="514350"/>
            <a:chOff x="11497309" y="2152650"/>
            <a:chExt cx="882862" cy="514350"/>
          </a:xfrm>
        </p:grpSpPr>
        <p:pic>
          <p:nvPicPr>
            <p:cNvPr id="59" name="Grafik 58"/>
            <p:cNvPicPr>
              <a:picLocks noChangeAspect="1"/>
            </p:cNvPicPr>
            <p:nvPr/>
          </p:nvPicPr>
          <p:blipFill rotWithShape="1">
            <a:blip r:embed="rId32" cstate="print">
              <a:extLst>
                <a:ext uri="{28A0092B-C50C-407E-A947-70E740481C1C}">
                  <a14:useLocalDpi xmlns:a14="http://schemas.microsoft.com/office/drawing/2010/main" val="0"/>
                </a:ext>
              </a:extLst>
            </a:blip>
            <a:srcRect l="2471" t="35481" r="68148"/>
            <a:stretch/>
          </p:blipFill>
          <p:spPr>
            <a:xfrm>
              <a:off x="11497309" y="2152651"/>
              <a:ext cx="882862" cy="514349"/>
            </a:xfrm>
            <a:prstGeom prst="rect">
              <a:avLst/>
            </a:prstGeom>
          </p:spPr>
        </p:pic>
        <p:pic>
          <p:nvPicPr>
            <p:cNvPr id="60" name="Grafik 59"/>
            <p:cNvPicPr>
              <a:picLocks noChangeAspect="1"/>
            </p:cNvPicPr>
            <p:nvPr/>
          </p:nvPicPr>
          <p:blipFill rotWithShape="1">
            <a:blip r:embed="rId33" cstate="hqprint">
              <a:extLst>
                <a:ext uri="{28A0092B-C50C-407E-A947-70E740481C1C}">
                  <a14:useLocalDpi xmlns:a14="http://schemas.microsoft.com/office/drawing/2010/main" val="0"/>
                </a:ext>
              </a:extLst>
            </a:blip>
            <a:srcRect l="16163" b="28947"/>
            <a:stretch/>
          </p:blipFill>
          <p:spPr>
            <a:xfrm>
              <a:off x="11497309" y="2152650"/>
              <a:ext cx="424752" cy="187388"/>
            </a:xfrm>
            <a:prstGeom prst="rect">
              <a:avLst/>
            </a:prstGeom>
          </p:spPr>
        </p:pic>
      </p:grpSp>
      <p:grpSp>
        <p:nvGrpSpPr>
          <p:cNvPr id="56" name="Gruppieren 55"/>
          <p:cNvGrpSpPr/>
          <p:nvPr/>
        </p:nvGrpSpPr>
        <p:grpSpPr>
          <a:xfrm>
            <a:off x="4798143" y="2944292"/>
            <a:ext cx="1176242" cy="522371"/>
            <a:chOff x="14820901" y="796925"/>
            <a:chExt cx="1176242" cy="522371"/>
          </a:xfrm>
        </p:grpSpPr>
        <p:pic>
          <p:nvPicPr>
            <p:cNvPr id="57" name="Grafik 56"/>
            <p:cNvPicPr>
              <a:picLocks noChangeAspect="1"/>
            </p:cNvPicPr>
            <p:nvPr/>
          </p:nvPicPr>
          <p:blipFill rotWithShape="1">
            <a:blip r:embed="rId34" cstate="print">
              <a:extLst>
                <a:ext uri="{28A0092B-C50C-407E-A947-70E740481C1C}">
                  <a14:useLocalDpi xmlns:a14="http://schemas.microsoft.com/office/drawing/2010/main" val="0"/>
                </a:ext>
              </a:extLst>
            </a:blip>
            <a:srcRect r="62471"/>
            <a:stretch/>
          </p:blipFill>
          <p:spPr>
            <a:xfrm>
              <a:off x="14820901" y="796925"/>
              <a:ext cx="1176242" cy="522371"/>
            </a:xfrm>
            <a:prstGeom prst="rect">
              <a:avLst/>
            </a:prstGeom>
          </p:spPr>
        </p:pic>
        <p:pic>
          <p:nvPicPr>
            <p:cNvPr id="58" name="Grafik 57"/>
            <p:cNvPicPr>
              <a:picLocks noChangeAspect="1"/>
            </p:cNvPicPr>
            <p:nvPr/>
          </p:nvPicPr>
          <p:blipFill rotWithShape="1">
            <a:blip r:embed="rId35" cstate="print">
              <a:extLst>
                <a:ext uri="{28A0092B-C50C-407E-A947-70E740481C1C}">
                  <a14:useLocalDpi xmlns:a14="http://schemas.microsoft.com/office/drawing/2010/main" val="0"/>
                </a:ext>
              </a:extLst>
            </a:blip>
            <a:srcRect l="65837" t="48106" r="2061" b="18939"/>
            <a:stretch/>
          </p:blipFill>
          <p:spPr>
            <a:xfrm>
              <a:off x="14835287" y="1214752"/>
              <a:ext cx="461863" cy="79021"/>
            </a:xfrm>
            <a:prstGeom prst="rect">
              <a:avLst/>
            </a:prstGeom>
          </p:spPr>
        </p:pic>
      </p:grpSp>
      <p:grpSp>
        <p:nvGrpSpPr>
          <p:cNvPr id="20" name="Gruppieren 19"/>
          <p:cNvGrpSpPr/>
          <p:nvPr/>
        </p:nvGrpSpPr>
        <p:grpSpPr>
          <a:xfrm>
            <a:off x="1006478" y="3627567"/>
            <a:ext cx="1635122" cy="534457"/>
            <a:chOff x="10990488" y="3056468"/>
            <a:chExt cx="1635122" cy="534457"/>
          </a:xfrm>
        </p:grpSpPr>
        <p:pic>
          <p:nvPicPr>
            <p:cNvPr id="28" name="Grafik 27"/>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10990488" y="3056468"/>
              <a:ext cx="1635122" cy="534457"/>
            </a:xfrm>
            <a:prstGeom prst="rect">
              <a:avLst/>
            </a:prstGeom>
          </p:spPr>
        </p:pic>
        <p:pic>
          <p:nvPicPr>
            <p:cNvPr id="29" name="Grafik 28"/>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2208873" y="3443709"/>
              <a:ext cx="404609" cy="140375"/>
            </a:xfrm>
            <a:prstGeom prst="rect">
              <a:avLst/>
            </a:prstGeom>
          </p:spPr>
        </p:pic>
      </p:grpSp>
      <p:pic>
        <p:nvPicPr>
          <p:cNvPr id="21" name="Picture 4"/>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2566035" y="2527002"/>
            <a:ext cx="655637" cy="834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Gruppieren 21"/>
          <p:cNvGrpSpPr/>
          <p:nvPr/>
        </p:nvGrpSpPr>
        <p:grpSpPr>
          <a:xfrm>
            <a:off x="1202631" y="1130657"/>
            <a:ext cx="1691223" cy="857637"/>
            <a:chOff x="-251809" y="5333940"/>
            <a:chExt cx="1366881" cy="392003"/>
          </a:xfrm>
        </p:grpSpPr>
        <p:pic>
          <p:nvPicPr>
            <p:cNvPr id="26" name="Grafik 25"/>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251809" y="5333940"/>
              <a:ext cx="1366881" cy="384435"/>
            </a:xfrm>
            <a:prstGeom prst="rect">
              <a:avLst/>
            </a:prstGeom>
          </p:spPr>
        </p:pic>
        <p:pic>
          <p:nvPicPr>
            <p:cNvPr id="27" name="Grafik 26"/>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849519" y="5610755"/>
              <a:ext cx="243175" cy="115188"/>
            </a:xfrm>
            <a:prstGeom prst="rect">
              <a:avLst/>
            </a:prstGeom>
          </p:spPr>
        </p:pic>
      </p:grpSp>
      <p:grpSp>
        <p:nvGrpSpPr>
          <p:cNvPr id="23" name="Gruppieren 22"/>
          <p:cNvGrpSpPr/>
          <p:nvPr/>
        </p:nvGrpSpPr>
        <p:grpSpPr>
          <a:xfrm>
            <a:off x="1084822" y="2448127"/>
            <a:ext cx="980427" cy="448293"/>
            <a:chOff x="-1140619" y="2847357"/>
            <a:chExt cx="980427" cy="448293"/>
          </a:xfrm>
        </p:grpSpPr>
        <p:pic>
          <p:nvPicPr>
            <p:cNvPr id="24" name="Grafik 23"/>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140619" y="2847357"/>
              <a:ext cx="980427" cy="448293"/>
            </a:xfrm>
            <a:prstGeom prst="rect">
              <a:avLst/>
            </a:prstGeom>
          </p:spPr>
        </p:pic>
        <p:pic>
          <p:nvPicPr>
            <p:cNvPr id="25" name="Grafik 24"/>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546234" y="3142847"/>
              <a:ext cx="366992" cy="130486"/>
            </a:xfrm>
            <a:prstGeom prst="rect">
              <a:avLst/>
            </a:prstGeom>
          </p:spPr>
        </p:pic>
      </p:grpSp>
      <p:sp>
        <p:nvSpPr>
          <p:cNvPr id="77" name="Content Placeholder 2"/>
          <p:cNvSpPr txBox="1">
            <a:spLocks/>
          </p:cNvSpPr>
          <p:nvPr/>
        </p:nvSpPr>
        <p:spPr>
          <a:xfrm>
            <a:off x="2464910" y="1525136"/>
            <a:ext cx="5220000" cy="2739211"/>
          </a:xfrm>
          <a:prstGeom prst="rect">
            <a:avLst/>
          </a:prstGeom>
          <a:solidFill>
            <a:schemeClr val="accent1">
              <a:lumMod val="20000"/>
              <a:lumOff val="80000"/>
              <a:alpha val="90980"/>
            </a:schemeClr>
          </a:solidFill>
          <a:ln w="6350">
            <a:solidFill>
              <a:srgbClr val="1F407A"/>
            </a:solidFill>
          </a:ln>
          <a:effectLst/>
        </p:spPr>
        <p:txBody>
          <a:bodyPr wrap="square">
            <a:spAutoFit/>
          </a:bodyPr>
          <a:lstStyle>
            <a:lvl1pPr marL="361950" indent="-361950" algn="l" rtl="0" fontAlgn="base">
              <a:spcBef>
                <a:spcPct val="20000"/>
              </a:spcBef>
              <a:spcAft>
                <a:spcPct val="0"/>
              </a:spcAft>
              <a:buClr>
                <a:schemeClr val="accent2"/>
              </a:buClr>
              <a:buFont typeface="Wingdings" pitchFamily="16" charset="2"/>
              <a:buChar char="§"/>
              <a:defRPr sz="2400">
                <a:solidFill>
                  <a:schemeClr val="tx1"/>
                </a:solidFill>
                <a:latin typeface="+mn-lt"/>
                <a:ea typeface="+mn-ea"/>
                <a:cs typeface="+mn-cs"/>
              </a:defRPr>
            </a:lvl1pPr>
            <a:lvl2pPr marL="628650" indent="-242888" algn="l" rtl="0" fontAlgn="base">
              <a:lnSpc>
                <a:spcPts val="2200"/>
              </a:lnSpc>
              <a:spcBef>
                <a:spcPts val="400"/>
              </a:spcBef>
              <a:spcAft>
                <a:spcPct val="0"/>
              </a:spcAft>
              <a:buClr>
                <a:schemeClr val="accent3"/>
              </a:buClr>
              <a:buFont typeface="Wingdings" pitchFamily="16" charset="2"/>
              <a:buChar char="§"/>
              <a:defRPr sz="2000">
                <a:solidFill>
                  <a:schemeClr val="tx1"/>
                </a:solidFill>
                <a:latin typeface="+mn-lt"/>
                <a:ea typeface="+mn-ea"/>
              </a:defRPr>
            </a:lvl2pPr>
            <a:lvl3pPr marL="957263" indent="-190500" algn="l" rtl="0" fontAlgn="base">
              <a:lnSpc>
                <a:spcPts val="2000"/>
              </a:lnSpc>
              <a:spcBef>
                <a:spcPts val="400"/>
              </a:spcBef>
              <a:spcAft>
                <a:spcPct val="0"/>
              </a:spcAft>
              <a:buClr>
                <a:schemeClr val="accent4"/>
              </a:buClr>
              <a:buFont typeface="Wingdings" pitchFamily="16" charset="2"/>
              <a:buChar char="§"/>
              <a:defRPr sz="1600">
                <a:solidFill>
                  <a:schemeClr val="tx1"/>
                </a:solidFill>
                <a:latin typeface="+mn-lt"/>
                <a:ea typeface="+mn-ea"/>
              </a:defRPr>
            </a:lvl3pPr>
            <a:lvl4pPr marL="1343025" indent="-195263" algn="l" rtl="0" fontAlgn="base">
              <a:lnSpc>
                <a:spcPts val="1800"/>
              </a:lnSpc>
              <a:spcBef>
                <a:spcPts val="200"/>
              </a:spcBef>
              <a:spcAft>
                <a:spcPct val="0"/>
              </a:spcAft>
              <a:buClr>
                <a:schemeClr val="accent4"/>
              </a:buClr>
              <a:buFont typeface="Wingdings" pitchFamily="16" charset="2"/>
              <a:buChar char="§"/>
              <a:defRPr sz="1400">
                <a:solidFill>
                  <a:schemeClr val="tx1"/>
                </a:solidFill>
                <a:latin typeface="+mn-lt"/>
                <a:ea typeface="+mn-ea"/>
              </a:defRPr>
            </a:lvl4pPr>
            <a:lvl5pPr marL="1524000" indent="-96838" algn="l" rtl="0" fontAlgn="base">
              <a:spcBef>
                <a:spcPct val="20000"/>
              </a:spcBef>
              <a:spcAft>
                <a:spcPct val="0"/>
              </a:spcAft>
              <a:buClr>
                <a:schemeClr val="accent4"/>
              </a:buClr>
              <a:buFont typeface="Wingdings" pitchFamily="16" charset="2"/>
              <a:buChar char="§"/>
              <a:defRPr sz="1000">
                <a:solidFill>
                  <a:schemeClr val="tx1"/>
                </a:solidFill>
                <a:latin typeface="+mn-lt"/>
                <a:ea typeface="+mn-ea"/>
              </a:defRPr>
            </a:lvl5pPr>
            <a:lvl6pPr marL="19812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6pPr>
            <a:lvl7pPr marL="24384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7pPr>
            <a:lvl8pPr marL="28956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8pPr>
            <a:lvl9pPr marL="33528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9pPr>
          </a:lstStyle>
          <a:p>
            <a:pPr marL="0" indent="0">
              <a:spcBef>
                <a:spcPts val="600"/>
              </a:spcBef>
              <a:buClr>
                <a:srgbClr val="2A6AB3"/>
              </a:buClr>
              <a:buNone/>
            </a:pPr>
            <a:endParaRPr lang="en-US" sz="800" b="1" dirty="0">
              <a:solidFill>
                <a:schemeClr val="accent1"/>
              </a:solidFill>
            </a:endParaRPr>
          </a:p>
          <a:p>
            <a:pPr marL="0" indent="0">
              <a:spcBef>
                <a:spcPts val="0"/>
              </a:spcBef>
              <a:buClr>
                <a:srgbClr val="2A6AB3"/>
              </a:buClr>
              <a:buNone/>
            </a:pPr>
            <a:r>
              <a:rPr lang="en-US" dirty="0">
                <a:solidFill>
                  <a:schemeClr val="accent1"/>
                </a:solidFill>
              </a:rPr>
              <a:t>ETH transfer 2020</a:t>
            </a:r>
          </a:p>
          <a:p>
            <a:pPr defTabSz="457200">
              <a:lnSpc>
                <a:spcPts val="2400"/>
              </a:lnSpc>
              <a:spcBef>
                <a:spcPts val="1200"/>
              </a:spcBef>
              <a:buClr>
                <a:srgbClr val="1F407A"/>
              </a:buClr>
              <a:buSzPct val="100000"/>
              <a:buFont typeface="Wingdings" panose="05000000000000000000" pitchFamily="2" charset="2"/>
              <a:buChar char="v"/>
            </a:pPr>
            <a:r>
              <a:rPr lang="en-GB" sz="2000" dirty="0">
                <a:solidFill>
                  <a:schemeClr val="accent1"/>
                </a:solidFill>
              </a:rPr>
              <a:t>215 research contracts with industry </a:t>
            </a:r>
            <a:br>
              <a:rPr lang="en-GB" sz="2000" dirty="0">
                <a:solidFill>
                  <a:schemeClr val="accent1"/>
                </a:solidFill>
              </a:rPr>
            </a:br>
            <a:r>
              <a:rPr lang="en-GB" sz="1600" dirty="0">
                <a:solidFill>
                  <a:schemeClr val="accent1"/>
                </a:solidFill>
              </a:rPr>
              <a:t>(&gt; 50’000 CHF support)</a:t>
            </a:r>
          </a:p>
          <a:p>
            <a:pPr defTabSz="457200">
              <a:lnSpc>
                <a:spcPts val="2400"/>
              </a:lnSpc>
              <a:spcBef>
                <a:spcPts val="1200"/>
              </a:spcBef>
              <a:buClr>
                <a:srgbClr val="1F407A"/>
              </a:buClr>
              <a:buSzPct val="100000"/>
              <a:buFont typeface="Wingdings" panose="05000000000000000000" pitchFamily="2" charset="2"/>
              <a:buChar char="v"/>
            </a:pPr>
            <a:r>
              <a:rPr lang="fr-FR" sz="2000" dirty="0">
                <a:solidFill>
                  <a:schemeClr val="accent1"/>
                </a:solidFill>
              </a:rPr>
              <a:t>180 invention-/ and software </a:t>
            </a:r>
            <a:r>
              <a:rPr lang="en-US" sz="2000" dirty="0">
                <a:solidFill>
                  <a:schemeClr val="accent1"/>
                </a:solidFill>
              </a:rPr>
              <a:t>disclosures</a:t>
            </a:r>
          </a:p>
          <a:p>
            <a:pPr defTabSz="457200">
              <a:lnSpc>
                <a:spcPts val="2400"/>
              </a:lnSpc>
              <a:spcBef>
                <a:spcPts val="1200"/>
              </a:spcBef>
              <a:buClr>
                <a:srgbClr val="1F407A"/>
              </a:buClr>
              <a:buSzPct val="100000"/>
              <a:buFont typeface="Wingdings" panose="05000000000000000000" pitchFamily="2" charset="2"/>
              <a:buChar char="v"/>
            </a:pPr>
            <a:r>
              <a:rPr lang="fr-FR" sz="2000" dirty="0">
                <a:solidFill>
                  <a:schemeClr val="accent1"/>
                </a:solidFill>
              </a:rPr>
              <a:t>111 patents</a:t>
            </a:r>
          </a:p>
          <a:p>
            <a:pPr defTabSz="457200">
              <a:lnSpc>
                <a:spcPts val="2400"/>
              </a:lnSpc>
              <a:spcBef>
                <a:spcPts val="1200"/>
              </a:spcBef>
              <a:buClr>
                <a:srgbClr val="1F407A"/>
              </a:buClr>
              <a:buSzPct val="100000"/>
              <a:buFont typeface="Wingdings" panose="05000000000000000000" pitchFamily="2" charset="2"/>
              <a:buChar char="v"/>
            </a:pPr>
            <a:r>
              <a:rPr lang="en-GB" sz="2000" dirty="0">
                <a:solidFill>
                  <a:schemeClr val="accent1"/>
                </a:solidFill>
              </a:rPr>
              <a:t>33 (42) license agreements</a:t>
            </a:r>
          </a:p>
        </p:txBody>
      </p:sp>
      <p:sp>
        <p:nvSpPr>
          <p:cNvPr id="76" name="Content Placeholder 2"/>
          <p:cNvSpPr txBox="1">
            <a:spLocks/>
          </p:cNvSpPr>
          <p:nvPr/>
        </p:nvSpPr>
        <p:spPr>
          <a:xfrm>
            <a:off x="2464910" y="4282054"/>
            <a:ext cx="5220000" cy="400110"/>
          </a:xfrm>
          <a:prstGeom prst="rect">
            <a:avLst/>
          </a:prstGeom>
          <a:solidFill>
            <a:schemeClr val="accent2">
              <a:lumMod val="20000"/>
              <a:lumOff val="80000"/>
              <a:alpha val="89020"/>
            </a:schemeClr>
          </a:solidFill>
          <a:ln w="6350">
            <a:solidFill>
              <a:srgbClr val="1F407A"/>
            </a:solidFill>
          </a:ln>
          <a:effectLst/>
        </p:spPr>
        <p:txBody>
          <a:bodyPr wrap="square">
            <a:spAutoFit/>
          </a:bodyPr>
          <a:lstStyle>
            <a:lvl1pPr marL="361950" indent="-361950" algn="l" rtl="0" fontAlgn="base">
              <a:spcBef>
                <a:spcPct val="20000"/>
              </a:spcBef>
              <a:spcAft>
                <a:spcPct val="0"/>
              </a:spcAft>
              <a:buClr>
                <a:schemeClr val="accent2"/>
              </a:buClr>
              <a:buFont typeface="Wingdings" pitchFamily="16" charset="2"/>
              <a:buChar char="§"/>
              <a:defRPr sz="2400">
                <a:solidFill>
                  <a:schemeClr val="tx1"/>
                </a:solidFill>
                <a:latin typeface="+mn-lt"/>
                <a:ea typeface="+mn-ea"/>
                <a:cs typeface="+mn-cs"/>
              </a:defRPr>
            </a:lvl1pPr>
            <a:lvl2pPr marL="628650" indent="-242888" algn="l" rtl="0" fontAlgn="base">
              <a:lnSpc>
                <a:spcPts val="2200"/>
              </a:lnSpc>
              <a:spcBef>
                <a:spcPts val="400"/>
              </a:spcBef>
              <a:spcAft>
                <a:spcPct val="0"/>
              </a:spcAft>
              <a:buClr>
                <a:schemeClr val="accent3"/>
              </a:buClr>
              <a:buFont typeface="Wingdings" pitchFamily="16" charset="2"/>
              <a:buChar char="§"/>
              <a:defRPr sz="2000">
                <a:solidFill>
                  <a:schemeClr val="tx1"/>
                </a:solidFill>
                <a:latin typeface="+mn-lt"/>
                <a:ea typeface="+mn-ea"/>
              </a:defRPr>
            </a:lvl2pPr>
            <a:lvl3pPr marL="957263" indent="-190500" algn="l" rtl="0" fontAlgn="base">
              <a:lnSpc>
                <a:spcPts val="2000"/>
              </a:lnSpc>
              <a:spcBef>
                <a:spcPts val="400"/>
              </a:spcBef>
              <a:spcAft>
                <a:spcPct val="0"/>
              </a:spcAft>
              <a:buClr>
                <a:schemeClr val="accent4"/>
              </a:buClr>
              <a:buFont typeface="Wingdings" pitchFamily="16" charset="2"/>
              <a:buChar char="§"/>
              <a:defRPr sz="1600">
                <a:solidFill>
                  <a:schemeClr val="tx1"/>
                </a:solidFill>
                <a:latin typeface="+mn-lt"/>
                <a:ea typeface="+mn-ea"/>
              </a:defRPr>
            </a:lvl3pPr>
            <a:lvl4pPr marL="1343025" indent="-195263" algn="l" rtl="0" fontAlgn="base">
              <a:lnSpc>
                <a:spcPts val="1800"/>
              </a:lnSpc>
              <a:spcBef>
                <a:spcPts val="200"/>
              </a:spcBef>
              <a:spcAft>
                <a:spcPct val="0"/>
              </a:spcAft>
              <a:buClr>
                <a:schemeClr val="accent4"/>
              </a:buClr>
              <a:buFont typeface="Wingdings" pitchFamily="16" charset="2"/>
              <a:buChar char="§"/>
              <a:defRPr sz="1400">
                <a:solidFill>
                  <a:schemeClr val="tx1"/>
                </a:solidFill>
                <a:latin typeface="+mn-lt"/>
                <a:ea typeface="+mn-ea"/>
              </a:defRPr>
            </a:lvl4pPr>
            <a:lvl5pPr marL="1524000" indent="-96838" algn="l" rtl="0" fontAlgn="base">
              <a:spcBef>
                <a:spcPct val="20000"/>
              </a:spcBef>
              <a:spcAft>
                <a:spcPct val="0"/>
              </a:spcAft>
              <a:buClr>
                <a:schemeClr val="accent4"/>
              </a:buClr>
              <a:buFont typeface="Wingdings" pitchFamily="16" charset="2"/>
              <a:buChar char="§"/>
              <a:defRPr sz="1000">
                <a:solidFill>
                  <a:schemeClr val="tx1"/>
                </a:solidFill>
                <a:latin typeface="+mn-lt"/>
                <a:ea typeface="+mn-ea"/>
              </a:defRPr>
            </a:lvl5pPr>
            <a:lvl6pPr marL="19812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6pPr>
            <a:lvl7pPr marL="24384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7pPr>
            <a:lvl8pPr marL="28956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8pPr>
            <a:lvl9pPr marL="3352800" indent="-96838" algn="l" rtl="0" fontAlgn="base">
              <a:spcBef>
                <a:spcPct val="20000"/>
              </a:spcBef>
              <a:spcAft>
                <a:spcPct val="0"/>
              </a:spcAft>
              <a:buClr>
                <a:srgbClr val="C0C0C0"/>
              </a:buClr>
              <a:buFont typeface="Wingdings" pitchFamily="16" charset="2"/>
              <a:buChar char="§"/>
              <a:defRPr sz="1000">
                <a:solidFill>
                  <a:schemeClr val="tx1"/>
                </a:solidFill>
                <a:latin typeface="+mn-lt"/>
                <a:ea typeface="+mn-ea"/>
              </a:defRPr>
            </a:lvl9pPr>
          </a:lstStyle>
          <a:p>
            <a:pPr>
              <a:spcBef>
                <a:spcPts val="600"/>
              </a:spcBef>
              <a:buClr>
                <a:srgbClr val="2A6AB3"/>
              </a:buClr>
              <a:buFont typeface="Wingdings" panose="05000000000000000000" pitchFamily="2" charset="2"/>
              <a:buChar char="v"/>
            </a:pPr>
            <a:r>
              <a:rPr lang="en-GB" sz="2000" dirty="0">
                <a:solidFill>
                  <a:schemeClr val="accent1"/>
                </a:solidFill>
              </a:rPr>
              <a:t>2’000 Masters + 1’000 PhDs</a:t>
            </a:r>
            <a:endParaRPr lang="en-US" sz="800" b="1" dirty="0">
              <a:solidFill>
                <a:schemeClr val="accent1"/>
              </a:solidFill>
            </a:endParaRPr>
          </a:p>
        </p:txBody>
      </p:sp>
      <p:sp>
        <p:nvSpPr>
          <p:cNvPr id="7" name="Titel 6">
            <a:extLst>
              <a:ext uri="{FF2B5EF4-FFF2-40B4-BE49-F238E27FC236}">
                <a16:creationId xmlns:a16="http://schemas.microsoft.com/office/drawing/2014/main" id="{4FF4BBE1-1013-4EFF-A569-E94D578F3CB7}"/>
              </a:ext>
            </a:extLst>
          </p:cNvPr>
          <p:cNvSpPr>
            <a:spLocks noGrp="1"/>
          </p:cNvSpPr>
          <p:nvPr>
            <p:ph type="title"/>
          </p:nvPr>
        </p:nvSpPr>
        <p:spPr/>
        <p:txBody>
          <a:bodyPr/>
          <a:lstStyle/>
          <a:p>
            <a:r>
              <a:rPr lang="de-CH" dirty="0"/>
              <a:t>Technology Transfer </a:t>
            </a:r>
            <a:r>
              <a:rPr lang="de-CH" dirty="0" err="1"/>
              <a:t>to</a:t>
            </a:r>
            <a:r>
              <a:rPr lang="de-CH" dirty="0"/>
              <a:t> Society - ETH Technology Inside</a:t>
            </a:r>
            <a:r>
              <a:rPr lang="de-CH" i="1" dirty="0"/>
              <a:t>!</a:t>
            </a:r>
            <a:endParaRPr lang="en-GB" dirty="0"/>
          </a:p>
        </p:txBody>
      </p:sp>
      <p:sp>
        <p:nvSpPr>
          <p:cNvPr id="2" name="Rectangle 1"/>
          <p:cNvSpPr/>
          <p:nvPr/>
        </p:nvSpPr>
        <p:spPr>
          <a:xfrm>
            <a:off x="2464910" y="4696753"/>
            <a:ext cx="5220000" cy="400110"/>
          </a:xfrm>
          <a:prstGeom prst="rect">
            <a:avLst/>
          </a:prstGeom>
          <a:solidFill>
            <a:schemeClr val="accent4">
              <a:lumMod val="40000"/>
              <a:lumOff val="60000"/>
              <a:alpha val="89020"/>
            </a:schemeClr>
          </a:solidFill>
          <a:ln w="6350">
            <a:solidFill>
              <a:srgbClr val="1F407A"/>
            </a:solidFill>
          </a:ln>
          <a:effectLst/>
        </p:spPr>
        <p:txBody>
          <a:bodyPr wrap="square">
            <a:spAutoFit/>
          </a:bodyPr>
          <a:lstStyle/>
          <a:p>
            <a:pPr marL="361950" indent="-361950" fontAlgn="base">
              <a:spcBef>
                <a:spcPts val="600"/>
              </a:spcBef>
              <a:spcAft>
                <a:spcPct val="0"/>
              </a:spcAft>
              <a:buClr>
                <a:srgbClr val="2A6AB3"/>
              </a:buClr>
              <a:buFont typeface="Wingdings" panose="05000000000000000000" pitchFamily="2" charset="2"/>
              <a:buChar char="v"/>
            </a:pPr>
            <a:r>
              <a:rPr lang="en-GB" sz="2000" dirty="0">
                <a:solidFill>
                  <a:schemeClr val="accent1"/>
                </a:solidFill>
              </a:rPr>
              <a:t>34 Spin-offs + many more Start-ups!</a:t>
            </a:r>
          </a:p>
        </p:txBody>
      </p:sp>
    </p:spTree>
    <p:extLst>
      <p:ext uri="{BB962C8B-B14F-4D97-AF65-F5344CB8AC3E}">
        <p14:creationId xmlns:p14="http://schemas.microsoft.com/office/powerpoint/2010/main" val="37861786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ppt_x"/>
                                          </p:val>
                                        </p:tav>
                                        <p:tav tm="100000">
                                          <p:val>
                                            <p:strVal val="#ppt_x"/>
                                          </p:val>
                                        </p:tav>
                                      </p:tavLst>
                                    </p:anim>
                                    <p:anim calcmode="lin" valueType="num">
                                      <p:cBhvr additive="base">
                                        <p:cTn id="8"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fill="hold"/>
                                        <p:tgtEl>
                                          <p:spTgt spid="76"/>
                                        </p:tgtEl>
                                        <p:attrNameLst>
                                          <p:attrName>ppt_x</p:attrName>
                                        </p:attrNameLst>
                                      </p:cBhvr>
                                      <p:tavLst>
                                        <p:tav tm="0">
                                          <p:val>
                                            <p:strVal val="#ppt_x"/>
                                          </p:val>
                                        </p:tav>
                                        <p:tav tm="100000">
                                          <p:val>
                                            <p:strVal val="#ppt_x"/>
                                          </p:val>
                                        </p:tav>
                                      </p:tavLst>
                                    </p:anim>
                                    <p:anim calcmode="lin" valueType="num">
                                      <p:cBhvr additive="base">
                                        <p:cTn id="14"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6"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Start-ups Create New Jobs (USA Data) </a:t>
            </a:r>
          </a:p>
        </p:txBody>
      </p:sp>
      <p:pic>
        <p:nvPicPr>
          <p:cNvPr id="10" name="Content Placeholder 9"/>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2755050" y="1113635"/>
            <a:ext cx="6705224" cy="4224744"/>
          </a:xfrm>
        </p:spPr>
      </p:pic>
      <p:sp>
        <p:nvSpPr>
          <p:cNvPr id="12" name="TextBox 11"/>
          <p:cNvSpPr txBox="1"/>
          <p:nvPr/>
        </p:nvSpPr>
        <p:spPr>
          <a:xfrm rot="16200000">
            <a:off x="1649266" y="2380756"/>
            <a:ext cx="1433233" cy="369332"/>
          </a:xfrm>
          <a:prstGeom prst="rect">
            <a:avLst/>
          </a:prstGeom>
          <a:noFill/>
        </p:spPr>
        <p:txBody>
          <a:bodyPr wrap="square" rtlCol="0">
            <a:spAutoFit/>
          </a:bodyPr>
          <a:lstStyle/>
          <a:p>
            <a:r>
              <a:rPr lang="en-US" b="1" dirty="0">
                <a:solidFill>
                  <a:prstClr val="black">
                    <a:lumMod val="50000"/>
                    <a:lumOff val="50000"/>
                  </a:prstClr>
                </a:solidFill>
                <a:latin typeface="Calibri"/>
              </a:rPr>
              <a:t>Jobs created</a:t>
            </a:r>
          </a:p>
        </p:txBody>
      </p:sp>
      <p:sp>
        <p:nvSpPr>
          <p:cNvPr id="13" name="TextBox 12"/>
          <p:cNvSpPr txBox="1"/>
          <p:nvPr/>
        </p:nvSpPr>
        <p:spPr>
          <a:xfrm>
            <a:off x="7176120" y="2244849"/>
            <a:ext cx="1980220" cy="369332"/>
          </a:xfrm>
          <a:prstGeom prst="rect">
            <a:avLst/>
          </a:prstGeom>
          <a:solidFill>
            <a:srgbClr val="91ACC9"/>
          </a:solidFill>
          <a:ln>
            <a:noFill/>
          </a:ln>
        </p:spPr>
        <p:txBody>
          <a:bodyPr wrap="square" rtlCol="0">
            <a:spAutoFit/>
          </a:bodyPr>
          <a:lstStyle/>
          <a:p>
            <a:pPr algn="ctr"/>
            <a:r>
              <a:rPr lang="de-CH" b="1" dirty="0">
                <a:solidFill>
                  <a:prstClr val="white"/>
                </a:solidFill>
                <a:latin typeface="Calibri"/>
              </a:rPr>
              <a:t>Start-ups</a:t>
            </a:r>
          </a:p>
        </p:txBody>
      </p:sp>
      <p:sp>
        <p:nvSpPr>
          <p:cNvPr id="14" name="TextBox 13"/>
          <p:cNvSpPr txBox="1"/>
          <p:nvPr/>
        </p:nvSpPr>
        <p:spPr>
          <a:xfrm>
            <a:off x="4979876" y="3589714"/>
            <a:ext cx="1372560" cy="646331"/>
          </a:xfrm>
          <a:prstGeom prst="rect">
            <a:avLst/>
          </a:prstGeom>
          <a:solidFill>
            <a:sysClr val="window" lastClr="FFFFFF"/>
          </a:solidFill>
        </p:spPr>
        <p:txBody>
          <a:bodyPr wrap="square" rtlCol="0">
            <a:spAutoFit/>
          </a:bodyPr>
          <a:lstStyle/>
          <a:p>
            <a:pPr algn="ctr">
              <a:defRPr/>
            </a:pPr>
            <a:r>
              <a:rPr lang="de-CH" b="1" kern="0" dirty="0" err="1">
                <a:solidFill>
                  <a:prstClr val="black">
                    <a:lumMod val="65000"/>
                    <a:lumOff val="35000"/>
                  </a:prstClr>
                </a:solidFill>
                <a:latin typeface="Calibri"/>
              </a:rPr>
              <a:t>Incumbent</a:t>
            </a:r>
            <a:endParaRPr lang="de-CH" b="1" kern="0" dirty="0">
              <a:solidFill>
                <a:prstClr val="black">
                  <a:lumMod val="65000"/>
                  <a:lumOff val="35000"/>
                </a:prstClr>
              </a:solidFill>
              <a:latin typeface="Calibri"/>
            </a:endParaRPr>
          </a:p>
          <a:p>
            <a:pPr algn="ctr">
              <a:defRPr/>
            </a:pPr>
            <a:r>
              <a:rPr lang="de-CH" b="1" kern="0" dirty="0">
                <a:solidFill>
                  <a:prstClr val="black">
                    <a:lumMod val="65000"/>
                    <a:lumOff val="35000"/>
                  </a:prstClr>
                </a:solidFill>
                <a:latin typeface="Calibri"/>
              </a:rPr>
              <a:t>Companies</a:t>
            </a:r>
          </a:p>
        </p:txBody>
      </p:sp>
      <p:sp>
        <p:nvSpPr>
          <p:cNvPr id="3" name="Rectangle 2"/>
          <p:cNvSpPr/>
          <p:nvPr/>
        </p:nvSpPr>
        <p:spPr>
          <a:xfrm>
            <a:off x="3863752" y="5567025"/>
            <a:ext cx="4693804" cy="400110"/>
          </a:xfrm>
          <a:prstGeom prst="rect">
            <a:avLst/>
          </a:prstGeom>
          <a:solidFill>
            <a:schemeClr val="bg2">
              <a:lumMod val="20000"/>
              <a:lumOff val="80000"/>
            </a:schemeClr>
          </a:solidFill>
          <a:ln w="38100">
            <a:noFill/>
          </a:ln>
          <a:effectLst/>
        </p:spPr>
        <p:txBody>
          <a:bodyPr wrap="square">
            <a:spAutoFit/>
          </a:bodyPr>
          <a:lstStyle/>
          <a:p>
            <a:pPr algn="ctr" defTabSz="457200" fontAlgn="base">
              <a:lnSpc>
                <a:spcPts val="2400"/>
              </a:lnSpc>
              <a:spcAft>
                <a:spcPct val="0"/>
              </a:spcAft>
              <a:buClr>
                <a:srgbClr val="1F407A"/>
              </a:buClr>
              <a:buSzPct val="100000"/>
            </a:pPr>
            <a:r>
              <a:rPr lang="en-US" sz="2000" b="1" dirty="0"/>
              <a:t>Big companies start small </a:t>
            </a:r>
            <a:r>
              <a:rPr lang="en-US" sz="2000" b="1" i="1" dirty="0"/>
              <a:t>!</a:t>
            </a:r>
          </a:p>
        </p:txBody>
      </p:sp>
      <p:sp>
        <p:nvSpPr>
          <p:cNvPr id="2" name="Textfeld 1">
            <a:extLst>
              <a:ext uri="{FF2B5EF4-FFF2-40B4-BE49-F238E27FC236}">
                <a16:creationId xmlns:a16="http://schemas.microsoft.com/office/drawing/2014/main" id="{4522D5EA-473B-4AE0-A5DD-0EC56904B597}"/>
              </a:ext>
            </a:extLst>
          </p:cNvPr>
          <p:cNvSpPr txBox="1"/>
          <p:nvPr/>
        </p:nvSpPr>
        <p:spPr>
          <a:xfrm>
            <a:off x="4426003" y="4863068"/>
            <a:ext cx="4131553" cy="581290"/>
          </a:xfrm>
          <a:prstGeom prst="rect">
            <a:avLst/>
          </a:prstGeom>
          <a:solidFill>
            <a:schemeClr val="bg1"/>
          </a:solidFill>
          <a:ln>
            <a:noFill/>
          </a:ln>
        </p:spPr>
        <p:txBody>
          <a:bodyPr wrap="square" rtlCol="0">
            <a:spAutoFit/>
          </a:bodyPr>
          <a:lstStyle/>
          <a:p>
            <a:endParaRPr lang="en-GB" dirty="0"/>
          </a:p>
        </p:txBody>
      </p:sp>
      <p:sp>
        <p:nvSpPr>
          <p:cNvPr id="11" name="TextBox 10"/>
          <p:cNvSpPr txBox="1"/>
          <p:nvPr/>
        </p:nvSpPr>
        <p:spPr>
          <a:xfrm>
            <a:off x="6075138" y="4863068"/>
            <a:ext cx="3361812" cy="369332"/>
          </a:xfrm>
          <a:prstGeom prst="rect">
            <a:avLst/>
          </a:prstGeom>
          <a:noFill/>
        </p:spPr>
        <p:txBody>
          <a:bodyPr wrap="square" rtlCol="0">
            <a:spAutoFit/>
          </a:bodyPr>
          <a:lstStyle/>
          <a:p>
            <a:pPr algn="r">
              <a:defRPr/>
            </a:pPr>
            <a:r>
              <a:rPr lang="de-CH" b="1" kern="0" dirty="0">
                <a:solidFill>
                  <a:prstClr val="black">
                    <a:lumMod val="50000"/>
                    <a:lumOff val="50000"/>
                  </a:prstClr>
                </a:solidFill>
                <a:latin typeface="Calibri"/>
              </a:rPr>
              <a:t>Data: </a:t>
            </a:r>
            <a:r>
              <a:rPr lang="de-CH" b="1" kern="0" dirty="0" err="1">
                <a:solidFill>
                  <a:prstClr val="black">
                    <a:lumMod val="50000"/>
                    <a:lumOff val="50000"/>
                  </a:prstClr>
                </a:solidFill>
                <a:latin typeface="Calibri"/>
              </a:rPr>
              <a:t>Kauffman</a:t>
            </a:r>
            <a:r>
              <a:rPr lang="de-CH" b="1" kern="0" dirty="0">
                <a:solidFill>
                  <a:prstClr val="black">
                    <a:lumMod val="50000"/>
                    <a:lumOff val="50000"/>
                  </a:prstClr>
                </a:solidFill>
                <a:latin typeface="Calibri"/>
              </a:rPr>
              <a:t> Foundation, USA</a:t>
            </a:r>
          </a:p>
        </p:txBody>
      </p:sp>
    </p:spTree>
    <p:extLst>
      <p:ext uri="{BB962C8B-B14F-4D97-AF65-F5344CB8AC3E}">
        <p14:creationId xmlns:p14="http://schemas.microsoft.com/office/powerpoint/2010/main" val="325236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p:txBody>
          <a:bodyPr/>
          <a:lstStyle/>
          <a:p>
            <a:r>
              <a:rPr lang="en-US" dirty="0">
                <a:latin typeface="+mn-lt"/>
              </a:rPr>
              <a:t>The Innovation &amp; Entrepreneurship Culture of ETH</a:t>
            </a:r>
            <a:endParaRPr lang="en-GB" dirty="0">
              <a:latin typeface="+mn-lt"/>
            </a:endParaRPr>
          </a:p>
        </p:txBody>
      </p:sp>
      <p:sp>
        <p:nvSpPr>
          <p:cNvPr id="92" name="TextBox 2"/>
          <p:cNvSpPr txBox="1">
            <a:spLocks noChangeArrowheads="1"/>
          </p:cNvSpPr>
          <p:nvPr/>
        </p:nvSpPr>
        <p:spPr bwMode="auto">
          <a:xfrm>
            <a:off x="1799090" y="2900945"/>
            <a:ext cx="2016000" cy="646331"/>
          </a:xfrm>
          <a:prstGeom prst="rect">
            <a:avLst/>
          </a:prstGeom>
          <a:solidFill>
            <a:schemeClr val="bg1"/>
          </a:solidFill>
          <a:ln>
            <a:noFill/>
          </a:ln>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de-CH" b="1" dirty="0">
                <a:solidFill>
                  <a:srgbClr val="00B0F0"/>
                </a:solidFill>
                <a:latin typeface="+mn-lt"/>
              </a:rPr>
              <a:t>Focus Projects</a:t>
            </a:r>
          </a:p>
          <a:p>
            <a:pPr eaLnBrk="1" hangingPunct="1">
              <a:defRPr/>
            </a:pPr>
            <a:r>
              <a:rPr lang="de-CH" b="1" dirty="0" err="1">
                <a:solidFill>
                  <a:srgbClr val="00B0F0"/>
                </a:solidFill>
                <a:latin typeface="+mn-lt"/>
              </a:rPr>
              <a:t>Entrepren</a:t>
            </a:r>
            <a:r>
              <a:rPr lang="de-CH" b="1" dirty="0">
                <a:solidFill>
                  <a:srgbClr val="00B0F0"/>
                </a:solidFill>
                <a:latin typeface="+mn-lt"/>
              </a:rPr>
              <a:t>. Club</a:t>
            </a:r>
          </a:p>
        </p:txBody>
      </p:sp>
      <p:pic>
        <p:nvPicPr>
          <p:cNvPr id="94" name="Scewo on Patreon - the stairclimbing wheelchair">
            <a:hlinkClick r:id="" action="ppaction://media"/>
          </p:cNvPr>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2078731" y="3834563"/>
            <a:ext cx="1550306" cy="1003093"/>
          </a:xfrm>
          <a:prstGeom prst="rect">
            <a:avLst/>
          </a:prstGeom>
          <a:solidFill>
            <a:schemeClr val="bg1"/>
          </a:solidFill>
        </p:spPr>
      </p:pic>
      <p:sp>
        <p:nvSpPr>
          <p:cNvPr id="96" name="Rectangle 95"/>
          <p:cNvSpPr/>
          <p:nvPr/>
        </p:nvSpPr>
        <p:spPr>
          <a:xfrm>
            <a:off x="1846091" y="1524828"/>
            <a:ext cx="8496000" cy="720080"/>
          </a:xfrm>
          <a:prstGeom prst="rect">
            <a:avLst/>
          </a:prstGeom>
          <a:solidFill>
            <a:srgbClr val="1269B0">
              <a:lumMod val="75000"/>
            </a:srgbClr>
          </a:solidFill>
          <a:ln w="25400" cap="rnd" cmpd="sng" algn="ctr">
            <a:noFill/>
            <a:prstDash val="solid"/>
          </a:ln>
          <a:effectLst/>
        </p:spPr>
        <p:txBody>
          <a:bodyPr anchor="ctr"/>
          <a:lstStyle/>
          <a:p>
            <a:pPr algn="ctr">
              <a:defRPr/>
            </a:pPr>
            <a:endParaRPr lang="de-CH" b="1" kern="0" dirty="0">
              <a:solidFill>
                <a:prstClr val="white"/>
              </a:solidFill>
            </a:endParaRPr>
          </a:p>
        </p:txBody>
      </p:sp>
      <p:grpSp>
        <p:nvGrpSpPr>
          <p:cNvPr id="97" name="Group 96"/>
          <p:cNvGrpSpPr/>
          <p:nvPr/>
        </p:nvGrpSpPr>
        <p:grpSpPr>
          <a:xfrm>
            <a:off x="5945728" y="1524828"/>
            <a:ext cx="326435" cy="720080"/>
            <a:chOff x="2427741" y="4077072"/>
            <a:chExt cx="333987" cy="720080"/>
          </a:xfrm>
          <a:solidFill>
            <a:srgbClr val="1269B0">
              <a:lumMod val="75000"/>
            </a:srgbClr>
          </a:solidFill>
        </p:grpSpPr>
        <p:cxnSp>
          <p:nvCxnSpPr>
            <p:cNvPr id="98" name="Straight Connector 97"/>
            <p:cNvCxnSpPr/>
            <p:nvPr/>
          </p:nvCxnSpPr>
          <p:spPr bwMode="auto">
            <a:xfrm>
              <a:off x="2447915" y="4077072"/>
              <a:ext cx="313813" cy="360040"/>
            </a:xfrm>
            <a:prstGeom prst="line">
              <a:avLst/>
            </a:prstGeom>
            <a:grpFill/>
            <a:ln w="19050" cap="flat" cmpd="sng" algn="ctr">
              <a:solidFill>
                <a:sysClr val="window" lastClr="FFFFFF"/>
              </a:solidFill>
              <a:prstDash val="solid"/>
              <a:round/>
              <a:headEnd type="none" w="med" len="med"/>
              <a:tailEnd type="none" w="med" len="med"/>
            </a:ln>
            <a:effectLst/>
          </p:spPr>
        </p:cxnSp>
        <p:cxnSp>
          <p:nvCxnSpPr>
            <p:cNvPr id="99" name="Straight Connector 98"/>
            <p:cNvCxnSpPr/>
            <p:nvPr/>
          </p:nvCxnSpPr>
          <p:spPr bwMode="auto">
            <a:xfrm flipV="1">
              <a:off x="2427741" y="4437112"/>
              <a:ext cx="333987" cy="360040"/>
            </a:xfrm>
            <a:prstGeom prst="line">
              <a:avLst/>
            </a:prstGeom>
            <a:grpFill/>
            <a:ln w="19050" cap="flat" cmpd="sng" algn="ctr">
              <a:solidFill>
                <a:sysClr val="window" lastClr="FFFFFF"/>
              </a:solidFill>
              <a:prstDash val="solid"/>
              <a:round/>
              <a:headEnd type="none" w="med" len="med"/>
              <a:tailEnd type="none" w="med" len="med"/>
            </a:ln>
            <a:effectLst/>
          </p:spPr>
        </p:cxnSp>
      </p:grpSp>
      <p:sp>
        <p:nvSpPr>
          <p:cNvPr id="100" name="TextBox 99"/>
          <p:cNvSpPr txBox="1">
            <a:spLocks noChangeArrowheads="1"/>
          </p:cNvSpPr>
          <p:nvPr/>
        </p:nvSpPr>
        <p:spPr bwMode="auto">
          <a:xfrm>
            <a:off x="4356084" y="2900945"/>
            <a:ext cx="1377300"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r>
              <a:rPr lang="de-CH" b="1" dirty="0">
                <a:solidFill>
                  <a:srgbClr val="00B0F0"/>
                </a:solidFill>
                <a:latin typeface="+mn-lt"/>
              </a:rPr>
              <a:t>Pioneer</a:t>
            </a:r>
          </a:p>
          <a:p>
            <a:pPr algn="ctr" eaLnBrk="1" hangingPunct="1">
              <a:defRPr/>
            </a:pPr>
            <a:r>
              <a:rPr lang="de-CH" b="1" dirty="0">
                <a:solidFill>
                  <a:srgbClr val="00B0F0"/>
                </a:solidFill>
                <a:latin typeface="+mn-lt"/>
              </a:rPr>
              <a:t>Fellowship</a:t>
            </a:r>
          </a:p>
        </p:txBody>
      </p:sp>
      <p:sp>
        <p:nvSpPr>
          <p:cNvPr id="101" name="TextBox 100"/>
          <p:cNvSpPr txBox="1">
            <a:spLocks noChangeArrowheads="1"/>
          </p:cNvSpPr>
          <p:nvPr/>
        </p:nvSpPr>
        <p:spPr bwMode="auto">
          <a:xfrm>
            <a:off x="6331422" y="2900945"/>
            <a:ext cx="1762021"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r>
              <a:rPr lang="de-CH" b="1" dirty="0">
                <a:solidFill>
                  <a:srgbClr val="00B0F0"/>
                </a:solidFill>
                <a:latin typeface="+mn-lt"/>
              </a:rPr>
              <a:t>Spin-Offs</a:t>
            </a:r>
          </a:p>
          <a:p>
            <a:pPr algn="ctr" eaLnBrk="1" hangingPunct="1">
              <a:defRPr/>
            </a:pPr>
            <a:r>
              <a:rPr lang="de-CH" b="1" dirty="0">
                <a:solidFill>
                  <a:srgbClr val="00B0F0"/>
                </a:solidFill>
                <a:latin typeface="+mn-lt"/>
              </a:rPr>
              <a:t>Entrepreneurs</a:t>
            </a:r>
          </a:p>
        </p:txBody>
      </p:sp>
      <p:pic>
        <p:nvPicPr>
          <p:cNvPr id="102" name="Picture 1"/>
          <p:cNvPicPr preferRelativeResize="0">
            <a:picLocks/>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05615" y="3679141"/>
            <a:ext cx="2052000" cy="13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Picture 3"/>
          <p:cNvPicPr preferRelativeResize="0">
            <a:picLocks/>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40787" y="3679141"/>
            <a:ext cx="2052000" cy="13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TextBox 103"/>
          <p:cNvSpPr txBox="1">
            <a:spLocks noChangeArrowheads="1"/>
          </p:cNvSpPr>
          <p:nvPr/>
        </p:nvSpPr>
        <p:spPr bwMode="auto">
          <a:xfrm>
            <a:off x="8519613" y="2900945"/>
            <a:ext cx="1723549"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r>
              <a:rPr lang="de-CH" b="1" dirty="0">
                <a:solidFill>
                  <a:srgbClr val="00B0F0"/>
                </a:solidFill>
                <a:latin typeface="+mn-lt"/>
              </a:rPr>
              <a:t>Company</a:t>
            </a:r>
          </a:p>
          <a:p>
            <a:pPr algn="ctr" eaLnBrk="1" hangingPunct="1">
              <a:defRPr/>
            </a:pPr>
            <a:r>
              <a:rPr lang="de-CH" b="1" dirty="0" err="1">
                <a:solidFill>
                  <a:srgbClr val="00B0F0"/>
                </a:solidFill>
                <a:latin typeface="+mn-lt"/>
              </a:rPr>
              <a:t>Exec</a:t>
            </a:r>
            <a:r>
              <a:rPr lang="de-CH" b="1" dirty="0">
                <a:solidFill>
                  <a:srgbClr val="00B0F0"/>
                </a:solidFill>
                <a:latin typeface="+mn-lt"/>
              </a:rPr>
              <a:t>. </a:t>
            </a:r>
            <a:r>
              <a:rPr lang="de-CH" b="1" dirty="0" err="1">
                <a:solidFill>
                  <a:srgbClr val="00B0F0"/>
                </a:solidFill>
                <a:latin typeface="+mn-lt"/>
              </a:rPr>
              <a:t>Officers</a:t>
            </a:r>
            <a:endParaRPr lang="de-CH" b="1" dirty="0">
              <a:solidFill>
                <a:srgbClr val="00B0F0"/>
              </a:solidFill>
              <a:latin typeface="+mn-lt"/>
            </a:endParaRPr>
          </a:p>
        </p:txBody>
      </p:sp>
      <p:grpSp>
        <p:nvGrpSpPr>
          <p:cNvPr id="105" name="Group 104"/>
          <p:cNvGrpSpPr/>
          <p:nvPr/>
        </p:nvGrpSpPr>
        <p:grpSpPr>
          <a:xfrm>
            <a:off x="5941952" y="2864070"/>
            <a:ext cx="333987" cy="720080"/>
            <a:chOff x="2427741" y="4077072"/>
            <a:chExt cx="333987" cy="720080"/>
          </a:xfrm>
        </p:grpSpPr>
        <p:cxnSp>
          <p:nvCxnSpPr>
            <p:cNvPr id="106" name="Straight Connector 105"/>
            <p:cNvCxnSpPr/>
            <p:nvPr/>
          </p:nvCxnSpPr>
          <p:spPr bwMode="auto">
            <a:xfrm>
              <a:off x="2447915" y="4077072"/>
              <a:ext cx="313813" cy="360040"/>
            </a:xfrm>
            <a:prstGeom prst="line">
              <a:avLst/>
            </a:prstGeom>
            <a:noFill/>
            <a:ln w="19050" cap="flat" cmpd="sng" algn="ctr">
              <a:solidFill>
                <a:srgbClr val="00B0F0"/>
              </a:solidFill>
              <a:prstDash val="solid"/>
              <a:round/>
              <a:headEnd type="none" w="med" len="med"/>
              <a:tailEnd type="none" w="med" len="med"/>
            </a:ln>
            <a:effectLst/>
          </p:spPr>
        </p:cxnSp>
        <p:cxnSp>
          <p:nvCxnSpPr>
            <p:cNvPr id="107" name="Straight Connector 106"/>
            <p:cNvCxnSpPr/>
            <p:nvPr/>
          </p:nvCxnSpPr>
          <p:spPr bwMode="auto">
            <a:xfrm flipV="1">
              <a:off x="2427741" y="4437112"/>
              <a:ext cx="333987" cy="360040"/>
            </a:xfrm>
            <a:prstGeom prst="line">
              <a:avLst/>
            </a:prstGeom>
            <a:noFill/>
            <a:ln w="19050" cap="flat" cmpd="sng" algn="ctr">
              <a:solidFill>
                <a:srgbClr val="00B0F0"/>
              </a:solidFill>
              <a:prstDash val="solid"/>
              <a:round/>
              <a:headEnd type="none" w="med" len="med"/>
              <a:tailEnd type="none" w="med" len="med"/>
            </a:ln>
            <a:effectLst/>
          </p:spPr>
        </p:cxnSp>
      </p:grpSp>
      <p:grpSp>
        <p:nvGrpSpPr>
          <p:cNvPr id="108" name="Group 107"/>
          <p:cNvGrpSpPr/>
          <p:nvPr/>
        </p:nvGrpSpPr>
        <p:grpSpPr>
          <a:xfrm>
            <a:off x="8107120" y="2864070"/>
            <a:ext cx="333987" cy="720080"/>
            <a:chOff x="2427741" y="4077072"/>
            <a:chExt cx="333987" cy="720080"/>
          </a:xfrm>
        </p:grpSpPr>
        <p:cxnSp>
          <p:nvCxnSpPr>
            <p:cNvPr id="109" name="Straight Connector 108"/>
            <p:cNvCxnSpPr/>
            <p:nvPr/>
          </p:nvCxnSpPr>
          <p:spPr bwMode="auto">
            <a:xfrm>
              <a:off x="2447915" y="4077072"/>
              <a:ext cx="313813" cy="360040"/>
            </a:xfrm>
            <a:prstGeom prst="line">
              <a:avLst/>
            </a:prstGeom>
            <a:noFill/>
            <a:ln w="19050" cap="flat" cmpd="sng" algn="ctr">
              <a:solidFill>
                <a:srgbClr val="00B0F0"/>
              </a:solidFill>
              <a:prstDash val="solid"/>
              <a:round/>
              <a:headEnd type="none" w="med" len="med"/>
              <a:tailEnd type="none" w="med" len="med"/>
            </a:ln>
            <a:effectLst/>
          </p:spPr>
        </p:cxnSp>
        <p:cxnSp>
          <p:nvCxnSpPr>
            <p:cNvPr id="110" name="Straight Connector 109"/>
            <p:cNvCxnSpPr/>
            <p:nvPr/>
          </p:nvCxnSpPr>
          <p:spPr bwMode="auto">
            <a:xfrm flipV="1">
              <a:off x="2427741" y="4437112"/>
              <a:ext cx="333987" cy="360040"/>
            </a:xfrm>
            <a:prstGeom prst="line">
              <a:avLst/>
            </a:prstGeom>
            <a:noFill/>
            <a:ln w="19050" cap="flat" cmpd="sng" algn="ctr">
              <a:solidFill>
                <a:srgbClr val="00B0F0"/>
              </a:solidFill>
              <a:prstDash val="solid"/>
              <a:round/>
              <a:headEnd type="none" w="med" len="med"/>
              <a:tailEnd type="none" w="med" len="med"/>
            </a:ln>
            <a:effectLst/>
          </p:spPr>
        </p:cxnSp>
      </p:grpSp>
      <p:pic>
        <p:nvPicPr>
          <p:cNvPr id="111" name="Picture 5"/>
          <p:cNvPicPr preferRelativeResize="0">
            <a:picLocks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8284685" y="3679141"/>
            <a:ext cx="2052000" cy="13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 name="Rectangle 111"/>
          <p:cNvSpPr/>
          <p:nvPr/>
        </p:nvSpPr>
        <p:spPr>
          <a:xfrm>
            <a:off x="4231232" y="1684814"/>
            <a:ext cx="1300356" cy="369332"/>
          </a:xfrm>
          <a:prstGeom prst="rect">
            <a:avLst/>
          </a:prstGeom>
        </p:spPr>
        <p:txBody>
          <a:bodyPr wrap="none">
            <a:spAutoFit/>
          </a:bodyPr>
          <a:lstStyle/>
          <a:p>
            <a:pPr>
              <a:defRPr/>
            </a:pPr>
            <a:r>
              <a:rPr lang="en-US" b="1" kern="0" dirty="0">
                <a:solidFill>
                  <a:prstClr val="white"/>
                </a:solidFill>
              </a:rPr>
              <a:t>University</a:t>
            </a:r>
          </a:p>
        </p:txBody>
      </p:sp>
      <p:pic>
        <p:nvPicPr>
          <p:cNvPr id="113" name="Picture 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846091" y="1182091"/>
            <a:ext cx="2176543"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Rectangle 113"/>
          <p:cNvSpPr/>
          <p:nvPr/>
        </p:nvSpPr>
        <p:spPr>
          <a:xfrm>
            <a:off x="1852991" y="5362131"/>
            <a:ext cx="8488156" cy="720080"/>
          </a:xfrm>
          <a:prstGeom prst="rect">
            <a:avLst/>
          </a:prstGeom>
          <a:solidFill>
            <a:srgbClr val="00B0F0"/>
          </a:solidFill>
          <a:ln w="25400" cap="rnd" cmpd="sng" algn="ctr">
            <a:noFill/>
            <a:prstDash val="solid"/>
          </a:ln>
          <a:effectLst/>
        </p:spPr>
        <p:txBody>
          <a:bodyPr anchor="ctr"/>
          <a:lstStyle/>
          <a:p>
            <a:pPr algn="ctr">
              <a:defRPr/>
            </a:pPr>
            <a:endParaRPr lang="de-CH" b="1" kern="0" dirty="0">
              <a:solidFill>
                <a:prstClr val="white"/>
              </a:solidFill>
            </a:endParaRPr>
          </a:p>
        </p:txBody>
      </p:sp>
      <p:sp>
        <p:nvSpPr>
          <p:cNvPr id="115" name="Rectangle 114"/>
          <p:cNvSpPr/>
          <p:nvPr/>
        </p:nvSpPr>
        <p:spPr>
          <a:xfrm>
            <a:off x="2010918" y="5380570"/>
            <a:ext cx="1595309" cy="646331"/>
          </a:xfrm>
          <a:prstGeom prst="rect">
            <a:avLst/>
          </a:prstGeom>
          <a:noFill/>
        </p:spPr>
        <p:txBody>
          <a:bodyPr wrap="none">
            <a:spAutoFit/>
          </a:bodyPr>
          <a:lstStyle/>
          <a:p>
            <a:pPr>
              <a:defRPr/>
            </a:pPr>
            <a:r>
              <a:rPr lang="de-CH" b="1" kern="0" dirty="0">
                <a:solidFill>
                  <a:prstClr val="white"/>
                </a:solidFill>
              </a:rPr>
              <a:t>Departments</a:t>
            </a:r>
          </a:p>
          <a:p>
            <a:pPr>
              <a:defRPr/>
            </a:pPr>
            <a:r>
              <a:rPr lang="de-CH" b="1" kern="0" dirty="0">
                <a:solidFill>
                  <a:prstClr val="white"/>
                </a:solidFill>
              </a:rPr>
              <a:t>Student Org.</a:t>
            </a:r>
          </a:p>
        </p:txBody>
      </p:sp>
      <p:sp>
        <p:nvSpPr>
          <p:cNvPr id="116" name="Rectangle 115"/>
          <p:cNvSpPr/>
          <p:nvPr/>
        </p:nvSpPr>
        <p:spPr>
          <a:xfrm>
            <a:off x="4139690" y="5351621"/>
            <a:ext cx="2108269" cy="784830"/>
          </a:xfrm>
          <a:prstGeom prst="rect">
            <a:avLst/>
          </a:prstGeom>
          <a:noFill/>
        </p:spPr>
        <p:txBody>
          <a:bodyPr wrap="none">
            <a:spAutoFit/>
          </a:bodyPr>
          <a:lstStyle/>
          <a:p>
            <a:pPr>
              <a:lnSpc>
                <a:spcPts val="1800"/>
              </a:lnSpc>
              <a:defRPr/>
            </a:pPr>
            <a:r>
              <a:rPr lang="de-CH" b="1" kern="0" dirty="0">
                <a:solidFill>
                  <a:prstClr val="white"/>
                </a:solidFill>
              </a:rPr>
              <a:t>Innovation &amp;</a:t>
            </a:r>
          </a:p>
          <a:p>
            <a:pPr>
              <a:lnSpc>
                <a:spcPts val="1800"/>
              </a:lnSpc>
              <a:defRPr/>
            </a:pPr>
            <a:r>
              <a:rPr lang="de-CH" b="1" kern="0" dirty="0">
                <a:solidFill>
                  <a:prstClr val="white"/>
                </a:solidFill>
              </a:rPr>
              <a:t>Entrepreneurship</a:t>
            </a:r>
          </a:p>
          <a:p>
            <a:pPr>
              <a:lnSpc>
                <a:spcPts val="1800"/>
              </a:lnSpc>
              <a:defRPr/>
            </a:pPr>
            <a:r>
              <a:rPr lang="de-CH" b="1" kern="0" dirty="0">
                <a:solidFill>
                  <a:prstClr val="white"/>
                </a:solidFill>
              </a:rPr>
              <a:t>Lab</a:t>
            </a:r>
          </a:p>
        </p:txBody>
      </p:sp>
      <p:sp>
        <p:nvSpPr>
          <p:cNvPr id="117" name="Rectangle 116"/>
          <p:cNvSpPr/>
          <p:nvPr/>
        </p:nvSpPr>
        <p:spPr>
          <a:xfrm>
            <a:off x="6401859" y="5380570"/>
            <a:ext cx="1492716" cy="646331"/>
          </a:xfrm>
          <a:prstGeom prst="rect">
            <a:avLst/>
          </a:prstGeom>
          <a:noFill/>
        </p:spPr>
        <p:txBody>
          <a:bodyPr wrap="none">
            <a:spAutoFit/>
          </a:bodyPr>
          <a:lstStyle/>
          <a:p>
            <a:pPr>
              <a:defRPr/>
            </a:pPr>
            <a:r>
              <a:rPr lang="de-CH" b="1" kern="0" dirty="0" err="1">
                <a:solidFill>
                  <a:prstClr val="white"/>
                </a:solidFill>
              </a:rPr>
              <a:t>Incubators</a:t>
            </a:r>
            <a:endParaRPr lang="de-CH" b="1" kern="0" dirty="0">
              <a:solidFill>
                <a:prstClr val="white"/>
              </a:solidFill>
            </a:endParaRPr>
          </a:p>
          <a:p>
            <a:pPr>
              <a:defRPr/>
            </a:pPr>
            <a:r>
              <a:rPr lang="de-CH" b="1" kern="0" dirty="0">
                <a:solidFill>
                  <a:prstClr val="white"/>
                </a:solidFill>
              </a:rPr>
              <a:t>Technopark</a:t>
            </a:r>
          </a:p>
        </p:txBody>
      </p:sp>
      <p:sp>
        <p:nvSpPr>
          <p:cNvPr id="118" name="Rectangle 117"/>
          <p:cNvSpPr/>
          <p:nvPr/>
        </p:nvSpPr>
        <p:spPr>
          <a:xfrm>
            <a:off x="8675904" y="5380570"/>
            <a:ext cx="1287532" cy="646331"/>
          </a:xfrm>
          <a:prstGeom prst="rect">
            <a:avLst/>
          </a:prstGeom>
          <a:noFill/>
        </p:spPr>
        <p:txBody>
          <a:bodyPr wrap="none">
            <a:spAutoFit/>
          </a:bodyPr>
          <a:lstStyle/>
          <a:p>
            <a:pPr>
              <a:defRPr/>
            </a:pPr>
            <a:r>
              <a:rPr lang="de-CH" b="1" kern="0" dirty="0">
                <a:solidFill>
                  <a:prstClr val="white"/>
                </a:solidFill>
              </a:rPr>
              <a:t>Corporate</a:t>
            </a:r>
            <a:br>
              <a:rPr lang="de-CH" b="1" kern="0" dirty="0">
                <a:solidFill>
                  <a:prstClr val="white"/>
                </a:solidFill>
              </a:rPr>
            </a:br>
            <a:r>
              <a:rPr lang="de-CH" b="1" kern="0" dirty="0">
                <a:solidFill>
                  <a:prstClr val="white"/>
                </a:solidFill>
              </a:rPr>
              <a:t>World</a:t>
            </a:r>
          </a:p>
        </p:txBody>
      </p:sp>
      <p:grpSp>
        <p:nvGrpSpPr>
          <p:cNvPr id="119" name="Group 118"/>
          <p:cNvGrpSpPr/>
          <p:nvPr/>
        </p:nvGrpSpPr>
        <p:grpSpPr>
          <a:xfrm>
            <a:off x="3813593" y="5362131"/>
            <a:ext cx="333987" cy="720080"/>
            <a:chOff x="2375626" y="5656045"/>
            <a:chExt cx="333987" cy="720080"/>
          </a:xfrm>
          <a:solidFill>
            <a:srgbClr val="00B0F0"/>
          </a:solidFill>
        </p:grpSpPr>
        <p:cxnSp>
          <p:nvCxnSpPr>
            <p:cNvPr id="120" name="Straight Connector 119"/>
            <p:cNvCxnSpPr/>
            <p:nvPr/>
          </p:nvCxnSpPr>
          <p:spPr bwMode="auto">
            <a:xfrm>
              <a:off x="2395800" y="5656045"/>
              <a:ext cx="313813" cy="360040"/>
            </a:xfrm>
            <a:prstGeom prst="line">
              <a:avLst/>
            </a:prstGeom>
            <a:grpFill/>
            <a:ln w="19050" cap="flat" cmpd="sng" algn="ctr">
              <a:solidFill>
                <a:sysClr val="window" lastClr="FFFFFF"/>
              </a:solidFill>
              <a:prstDash val="solid"/>
              <a:round/>
              <a:headEnd type="none" w="med" len="med"/>
              <a:tailEnd type="none" w="med" len="med"/>
            </a:ln>
            <a:effectLst/>
          </p:spPr>
        </p:cxnSp>
        <p:cxnSp>
          <p:nvCxnSpPr>
            <p:cNvPr id="121" name="Straight Connector 120"/>
            <p:cNvCxnSpPr/>
            <p:nvPr/>
          </p:nvCxnSpPr>
          <p:spPr bwMode="auto">
            <a:xfrm flipV="1">
              <a:off x="2375626" y="6016085"/>
              <a:ext cx="333987" cy="360040"/>
            </a:xfrm>
            <a:prstGeom prst="line">
              <a:avLst/>
            </a:prstGeom>
            <a:grpFill/>
            <a:ln w="19050" cap="flat" cmpd="sng" algn="ctr">
              <a:solidFill>
                <a:sysClr val="window" lastClr="FFFFFF"/>
              </a:solidFill>
              <a:prstDash val="solid"/>
              <a:round/>
              <a:headEnd type="none" w="med" len="med"/>
              <a:tailEnd type="none" w="med" len="med"/>
            </a:ln>
            <a:effectLst/>
          </p:spPr>
        </p:cxnSp>
      </p:grpSp>
      <p:grpSp>
        <p:nvGrpSpPr>
          <p:cNvPr id="122" name="Group 121"/>
          <p:cNvGrpSpPr/>
          <p:nvPr/>
        </p:nvGrpSpPr>
        <p:grpSpPr>
          <a:xfrm>
            <a:off x="5941952" y="5359855"/>
            <a:ext cx="333987" cy="720080"/>
            <a:chOff x="4228067" y="5653769"/>
            <a:chExt cx="333987" cy="720080"/>
          </a:xfrm>
          <a:solidFill>
            <a:srgbClr val="00B0F0"/>
          </a:solidFill>
        </p:grpSpPr>
        <p:cxnSp>
          <p:nvCxnSpPr>
            <p:cNvPr id="123" name="Straight Connector 122"/>
            <p:cNvCxnSpPr/>
            <p:nvPr/>
          </p:nvCxnSpPr>
          <p:spPr bwMode="auto">
            <a:xfrm>
              <a:off x="4248241" y="5653769"/>
              <a:ext cx="313813" cy="360040"/>
            </a:xfrm>
            <a:prstGeom prst="line">
              <a:avLst/>
            </a:prstGeom>
            <a:grpFill/>
            <a:ln w="19050" cap="flat" cmpd="sng" algn="ctr">
              <a:solidFill>
                <a:sysClr val="window" lastClr="FFFFFF"/>
              </a:solidFill>
              <a:prstDash val="solid"/>
              <a:round/>
              <a:headEnd type="none" w="med" len="med"/>
              <a:tailEnd type="none" w="med" len="med"/>
            </a:ln>
            <a:effectLst/>
          </p:spPr>
        </p:cxnSp>
        <p:cxnSp>
          <p:nvCxnSpPr>
            <p:cNvPr id="124" name="Straight Connector 123"/>
            <p:cNvCxnSpPr/>
            <p:nvPr/>
          </p:nvCxnSpPr>
          <p:spPr bwMode="auto">
            <a:xfrm flipV="1">
              <a:off x="4228067" y="6013809"/>
              <a:ext cx="333987" cy="360040"/>
            </a:xfrm>
            <a:prstGeom prst="line">
              <a:avLst/>
            </a:prstGeom>
            <a:grpFill/>
            <a:ln w="19050" cap="flat" cmpd="sng" algn="ctr">
              <a:solidFill>
                <a:sysClr val="window" lastClr="FFFFFF"/>
              </a:solidFill>
              <a:prstDash val="solid"/>
              <a:round/>
              <a:headEnd type="none" w="med" len="med"/>
              <a:tailEnd type="none" w="med" len="med"/>
            </a:ln>
            <a:effectLst/>
          </p:spPr>
        </p:cxnSp>
      </p:grpSp>
      <p:grpSp>
        <p:nvGrpSpPr>
          <p:cNvPr id="125" name="Group 124"/>
          <p:cNvGrpSpPr/>
          <p:nvPr/>
        </p:nvGrpSpPr>
        <p:grpSpPr>
          <a:xfrm>
            <a:off x="8107120" y="5362131"/>
            <a:ext cx="333987" cy="720080"/>
            <a:chOff x="6702903" y="5656045"/>
            <a:chExt cx="333987" cy="720080"/>
          </a:xfrm>
          <a:solidFill>
            <a:srgbClr val="00B0F0"/>
          </a:solidFill>
        </p:grpSpPr>
        <p:cxnSp>
          <p:nvCxnSpPr>
            <p:cNvPr id="126" name="Straight Connector 125"/>
            <p:cNvCxnSpPr/>
            <p:nvPr/>
          </p:nvCxnSpPr>
          <p:spPr bwMode="auto">
            <a:xfrm>
              <a:off x="6723077" y="5656045"/>
              <a:ext cx="313813" cy="360040"/>
            </a:xfrm>
            <a:prstGeom prst="line">
              <a:avLst/>
            </a:prstGeom>
            <a:grpFill/>
            <a:ln w="19050" cap="flat" cmpd="sng" algn="ctr">
              <a:solidFill>
                <a:sysClr val="window" lastClr="FFFFFF"/>
              </a:solidFill>
              <a:prstDash val="solid"/>
              <a:round/>
              <a:headEnd type="none" w="med" len="med"/>
              <a:tailEnd type="none" w="med" len="med"/>
            </a:ln>
            <a:effectLst/>
          </p:spPr>
        </p:cxnSp>
        <p:cxnSp>
          <p:nvCxnSpPr>
            <p:cNvPr id="127" name="Straight Connector 126"/>
            <p:cNvCxnSpPr/>
            <p:nvPr/>
          </p:nvCxnSpPr>
          <p:spPr bwMode="auto">
            <a:xfrm flipV="1">
              <a:off x="6702903" y="6016085"/>
              <a:ext cx="333987" cy="360040"/>
            </a:xfrm>
            <a:prstGeom prst="line">
              <a:avLst/>
            </a:prstGeom>
            <a:grpFill/>
            <a:ln w="19050" cap="flat" cmpd="sng" algn="ctr">
              <a:solidFill>
                <a:sysClr val="window" lastClr="FFFFFF"/>
              </a:solidFill>
              <a:prstDash val="solid"/>
              <a:round/>
              <a:headEnd type="none" w="med" len="med"/>
              <a:tailEnd type="none" w="med" len="med"/>
            </a:ln>
            <a:effectLst/>
          </p:spPr>
        </p:cxnSp>
      </p:grpSp>
      <p:pic>
        <p:nvPicPr>
          <p:cNvPr id="128" name="Picture 127"/>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870443" y="3688317"/>
            <a:ext cx="2052000" cy="1332000"/>
          </a:xfrm>
          <a:prstGeom prst="rect">
            <a:avLst/>
          </a:prstGeom>
        </p:spPr>
      </p:pic>
      <p:pic>
        <p:nvPicPr>
          <p:cNvPr id="129" name="Picture 12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01831" y="1063870"/>
            <a:ext cx="2340260" cy="1440000"/>
          </a:xfrm>
          <a:prstGeom prst="rect">
            <a:avLst/>
          </a:prstGeom>
        </p:spPr>
      </p:pic>
      <p:sp>
        <p:nvSpPr>
          <p:cNvPr id="130" name="TextBox 2"/>
          <p:cNvSpPr txBox="1">
            <a:spLocks noChangeArrowheads="1"/>
          </p:cNvSpPr>
          <p:nvPr/>
        </p:nvSpPr>
        <p:spPr bwMode="auto">
          <a:xfrm>
            <a:off x="1816016" y="2900945"/>
            <a:ext cx="2016000" cy="646331"/>
          </a:xfrm>
          <a:prstGeom prst="rect">
            <a:avLst/>
          </a:prstGeom>
          <a:solidFill>
            <a:schemeClr val="bg1"/>
          </a:solidFill>
          <a:ln>
            <a:noFill/>
          </a:ln>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de-CH" b="1" dirty="0">
                <a:solidFill>
                  <a:srgbClr val="00B0F0"/>
                </a:solidFill>
                <a:latin typeface="+mn-lt"/>
              </a:rPr>
              <a:t>Master Thesis</a:t>
            </a:r>
          </a:p>
          <a:p>
            <a:pPr eaLnBrk="1" hangingPunct="1">
              <a:defRPr/>
            </a:pPr>
            <a:r>
              <a:rPr lang="de-CH" b="1" dirty="0">
                <a:solidFill>
                  <a:srgbClr val="00B0F0"/>
                </a:solidFill>
                <a:latin typeface="+mn-lt"/>
              </a:rPr>
              <a:t>PhD, Post-Doc</a:t>
            </a:r>
          </a:p>
        </p:txBody>
      </p:sp>
      <p:sp>
        <p:nvSpPr>
          <p:cNvPr id="131" name="Rectangle 130"/>
          <p:cNvSpPr/>
          <p:nvPr/>
        </p:nvSpPr>
        <p:spPr>
          <a:xfrm>
            <a:off x="6643074" y="1684814"/>
            <a:ext cx="1095172" cy="369332"/>
          </a:xfrm>
          <a:prstGeom prst="rect">
            <a:avLst/>
          </a:prstGeom>
        </p:spPr>
        <p:txBody>
          <a:bodyPr wrap="none">
            <a:spAutoFit/>
          </a:bodyPr>
          <a:lstStyle/>
          <a:p>
            <a:pPr>
              <a:defRPr/>
            </a:pPr>
            <a:r>
              <a:rPr lang="de-CH" b="1" kern="0" dirty="0">
                <a:solidFill>
                  <a:prstClr val="white"/>
                </a:solidFill>
              </a:rPr>
              <a:t>Industry</a:t>
            </a:r>
            <a:endParaRPr lang="en-US" b="1" kern="0" dirty="0">
              <a:solidFill>
                <a:prstClr val="white"/>
              </a:solidFill>
            </a:endParaRPr>
          </a:p>
        </p:txBody>
      </p:sp>
      <p:sp>
        <p:nvSpPr>
          <p:cNvPr id="133" name="Rectangle 132"/>
          <p:cNvSpPr/>
          <p:nvPr/>
        </p:nvSpPr>
        <p:spPr>
          <a:xfrm rot="16200000">
            <a:off x="495255" y="3890442"/>
            <a:ext cx="1508746" cy="830997"/>
          </a:xfrm>
          <a:prstGeom prst="rect">
            <a:avLst/>
          </a:prstGeom>
        </p:spPr>
        <p:txBody>
          <a:bodyPr wrap="none">
            <a:spAutoFit/>
          </a:bodyPr>
          <a:lstStyle/>
          <a:p>
            <a:pPr lvl="0" algn="ctr">
              <a:defRPr/>
            </a:pPr>
            <a:r>
              <a:rPr lang="de-CH" sz="2400" b="1" kern="0" spc="200" dirty="0">
                <a:solidFill>
                  <a:srgbClr val="00B0F0"/>
                </a:solidFill>
                <a:cs typeface="Calibri" panose="020F0502020204030204" pitchFamily="34" charset="0"/>
              </a:rPr>
              <a:t>3</a:t>
            </a:r>
            <a:r>
              <a:rPr lang="de-CH" sz="2400" b="1" kern="0" spc="200" baseline="30000" dirty="0">
                <a:solidFill>
                  <a:srgbClr val="00B0F0"/>
                </a:solidFill>
                <a:cs typeface="Calibri" panose="020F0502020204030204" pitchFamily="34" charset="0"/>
              </a:rPr>
              <a:t>rd</a:t>
            </a:r>
          </a:p>
          <a:p>
            <a:pPr lvl="0" algn="ctr">
              <a:defRPr/>
            </a:pPr>
            <a:r>
              <a:rPr lang="de-CH" sz="2400" b="1" kern="0" spc="200" dirty="0">
                <a:solidFill>
                  <a:srgbClr val="00B0F0"/>
                </a:solidFill>
                <a:cs typeface="Calibri" panose="020F0502020204030204" pitchFamily="34" charset="0"/>
              </a:rPr>
              <a:t>Mission</a:t>
            </a:r>
            <a:endParaRPr lang="de-CH" sz="2400" kern="0" spc="200" dirty="0">
              <a:solidFill>
                <a:srgbClr val="00B0F0"/>
              </a:solidFill>
              <a:cs typeface="Calibri" panose="020F0502020204030204" pitchFamily="34" charset="0"/>
            </a:endParaRPr>
          </a:p>
        </p:txBody>
      </p:sp>
      <p:sp>
        <p:nvSpPr>
          <p:cNvPr id="134" name="Rectangle 133"/>
          <p:cNvSpPr/>
          <p:nvPr/>
        </p:nvSpPr>
        <p:spPr>
          <a:xfrm rot="16200000">
            <a:off x="495254" y="1490974"/>
            <a:ext cx="1508746" cy="830997"/>
          </a:xfrm>
          <a:prstGeom prst="rect">
            <a:avLst/>
          </a:prstGeom>
        </p:spPr>
        <p:txBody>
          <a:bodyPr wrap="none">
            <a:spAutoFit/>
          </a:bodyPr>
          <a:lstStyle/>
          <a:p>
            <a:pPr lvl="0" algn="ctr">
              <a:defRPr/>
            </a:pPr>
            <a:r>
              <a:rPr lang="de-CH" sz="2400" b="1" kern="0" spc="200" dirty="0">
                <a:solidFill>
                  <a:srgbClr val="002060"/>
                </a:solidFill>
                <a:cs typeface="Calibri" panose="020F0502020204030204" pitchFamily="34" charset="0"/>
              </a:rPr>
              <a:t>1</a:t>
            </a:r>
            <a:r>
              <a:rPr lang="de-CH" sz="2400" b="1" kern="0" spc="200" baseline="30000" dirty="0">
                <a:solidFill>
                  <a:srgbClr val="002060"/>
                </a:solidFill>
                <a:cs typeface="Calibri" panose="020F0502020204030204" pitchFamily="34" charset="0"/>
              </a:rPr>
              <a:t>st</a:t>
            </a:r>
            <a:r>
              <a:rPr lang="de-CH" sz="2400" b="1" kern="0" spc="200" dirty="0">
                <a:solidFill>
                  <a:srgbClr val="002060"/>
                </a:solidFill>
                <a:cs typeface="Calibri" panose="020F0502020204030204" pitchFamily="34" charset="0"/>
              </a:rPr>
              <a:t> + 2</a:t>
            </a:r>
            <a:r>
              <a:rPr lang="de-CH" sz="2400" b="1" kern="0" spc="200" baseline="30000" dirty="0">
                <a:solidFill>
                  <a:srgbClr val="002060"/>
                </a:solidFill>
                <a:cs typeface="Calibri" panose="020F0502020204030204" pitchFamily="34" charset="0"/>
              </a:rPr>
              <a:t>nd</a:t>
            </a:r>
          </a:p>
          <a:p>
            <a:pPr lvl="0" algn="ctr">
              <a:defRPr/>
            </a:pPr>
            <a:r>
              <a:rPr lang="de-CH" sz="2400" b="1" kern="0" spc="200" dirty="0">
                <a:solidFill>
                  <a:srgbClr val="002060"/>
                </a:solidFill>
                <a:cs typeface="Calibri" panose="020F0502020204030204" pitchFamily="34" charset="0"/>
              </a:rPr>
              <a:t>Mission</a:t>
            </a:r>
            <a:endParaRPr lang="de-CH" sz="2400" kern="0" spc="200" dirty="0">
              <a:solidFill>
                <a:srgbClr val="002060"/>
              </a:solidFill>
              <a:cs typeface="Calibri" panose="020F0502020204030204" pitchFamily="34" charset="0"/>
            </a:endParaRPr>
          </a:p>
        </p:txBody>
      </p:sp>
      <p:grpSp>
        <p:nvGrpSpPr>
          <p:cNvPr id="135" name="Group 134"/>
          <p:cNvGrpSpPr/>
          <p:nvPr/>
        </p:nvGrpSpPr>
        <p:grpSpPr>
          <a:xfrm>
            <a:off x="3813593" y="2864070"/>
            <a:ext cx="333987" cy="720080"/>
            <a:chOff x="2427741" y="4077072"/>
            <a:chExt cx="333987" cy="720080"/>
          </a:xfrm>
        </p:grpSpPr>
        <p:cxnSp>
          <p:nvCxnSpPr>
            <p:cNvPr id="136" name="Straight Connector 135"/>
            <p:cNvCxnSpPr/>
            <p:nvPr/>
          </p:nvCxnSpPr>
          <p:spPr bwMode="auto">
            <a:xfrm>
              <a:off x="2447915" y="4077072"/>
              <a:ext cx="313813" cy="360040"/>
            </a:xfrm>
            <a:prstGeom prst="line">
              <a:avLst/>
            </a:prstGeom>
            <a:noFill/>
            <a:ln w="19050" cap="flat" cmpd="sng" algn="ctr">
              <a:solidFill>
                <a:srgbClr val="00B0F0"/>
              </a:solidFill>
              <a:prstDash val="solid"/>
              <a:round/>
              <a:headEnd type="none" w="med" len="med"/>
              <a:tailEnd type="none" w="med" len="med"/>
            </a:ln>
            <a:effectLst/>
          </p:spPr>
        </p:cxnSp>
        <p:cxnSp>
          <p:nvCxnSpPr>
            <p:cNvPr id="137" name="Straight Connector 136"/>
            <p:cNvCxnSpPr/>
            <p:nvPr/>
          </p:nvCxnSpPr>
          <p:spPr bwMode="auto">
            <a:xfrm flipV="1">
              <a:off x="2427741" y="4437112"/>
              <a:ext cx="333987" cy="360040"/>
            </a:xfrm>
            <a:prstGeom prst="line">
              <a:avLst/>
            </a:prstGeom>
            <a:noFill/>
            <a:ln w="19050" cap="flat" cmpd="sng" algn="ctr">
              <a:solidFill>
                <a:srgbClr val="00B0F0"/>
              </a:solidFill>
              <a:prstDash val="solid"/>
              <a:round/>
              <a:headEnd type="none" w="med" len="med"/>
              <a:tailEnd type="none" w="med" len="med"/>
            </a:ln>
            <a:effectLst/>
          </p:spPr>
        </p:cxnSp>
      </p:grpSp>
      <p:sp>
        <p:nvSpPr>
          <p:cNvPr id="52" name="Rectangle 51"/>
          <p:cNvSpPr/>
          <p:nvPr/>
        </p:nvSpPr>
        <p:spPr>
          <a:xfrm>
            <a:off x="1763601" y="5012916"/>
            <a:ext cx="4249561" cy="307777"/>
          </a:xfrm>
          <a:prstGeom prst="rect">
            <a:avLst/>
          </a:prstGeom>
        </p:spPr>
        <p:txBody>
          <a:bodyPr wrap="none">
            <a:spAutoFit/>
          </a:bodyPr>
          <a:lstStyle/>
          <a:p>
            <a:r>
              <a:rPr lang="en-US" sz="1400" i="1" dirty="0">
                <a:hlinkClick r:id="rId12"/>
              </a:rPr>
              <a:t>https://www.youtube.com/watch?v=M9-gCGJVPvY</a:t>
            </a:r>
            <a:r>
              <a:rPr lang="en-US" sz="1400" i="1" dirty="0"/>
              <a:t> </a:t>
            </a:r>
          </a:p>
        </p:txBody>
      </p:sp>
    </p:spTree>
    <p:extLst>
      <p:ext uri="{BB962C8B-B14F-4D97-AF65-F5344CB8AC3E}">
        <p14:creationId xmlns:p14="http://schemas.microsoft.com/office/powerpoint/2010/main" val="227654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30"/>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9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par>
                                <p:cTn id="47" presetID="1" presetClass="mediacall" presetSubtype="0" fill="hold" nodeType="withEffect">
                                  <p:stCondLst>
                                    <p:cond delay="0"/>
                                  </p:stCondLst>
                                  <p:childTnLst>
                                    <p:cmd type="call" cmd="playFrom(0.0)">
                                      <p:cBhvr>
                                        <p:cTn id="48" dur="45859" fill="hold"/>
                                        <p:tgtEl>
                                          <p:spTgt spid="94"/>
                                        </p:tgtEl>
                                      </p:cBhvr>
                                    </p:cmd>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94"/>
                                        </p:tgtEl>
                                        <p:attrNameLst>
                                          <p:attrName>style.visibility</p:attrName>
                                        </p:attrNameLst>
                                      </p:cBhvr>
                                      <p:to>
                                        <p:strVal val="hidden"/>
                                      </p:to>
                                    </p:set>
                                    <p:cmd type="call" cmd="stop">
                                      <p:cBhvr>
                                        <p:cTn id="53" dur="1">
                                          <p:stCondLst>
                                            <p:cond delay="0"/>
                                          </p:stCondLst>
                                        </p:cTn>
                                        <p:tgtEl>
                                          <p:spTgt spid="94"/>
                                        </p:tgtEl>
                                      </p:cBhvr>
                                    </p:cmd>
                                  </p:childTnLst>
                                </p:cTn>
                              </p:par>
                              <p:par>
                                <p:cTn id="54" presetID="1" presetClass="entr" presetSubtype="0" fill="hold" grpId="0" nodeType="withEffect">
                                  <p:stCondLst>
                                    <p:cond delay="0"/>
                                  </p:stCondLst>
                                  <p:childTnLst>
                                    <p:set>
                                      <p:cBhvr>
                                        <p:cTn id="55" dur="1" fill="hold">
                                          <p:stCondLst>
                                            <p:cond delay="0"/>
                                          </p:stCondLst>
                                        </p:cTn>
                                        <p:tgtEl>
                                          <p:spTgt spid="100"/>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35"/>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02"/>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119"/>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16"/>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01"/>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05"/>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17"/>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122"/>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103"/>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04"/>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108"/>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118"/>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125"/>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88"/>
            </p:par>
            <p:video fullScrn="1">
              <p:cMediaNode vol="80000">
                <p:cTn id="89" fill="hold" display="0">
                  <p:stCondLst>
                    <p:cond delay="indefinite"/>
                  </p:stCondLst>
                </p:cTn>
                <p:tgtEl>
                  <p:spTgt spid="94"/>
                </p:tgtEl>
              </p:cMediaNode>
            </p:video>
          </p:childTnLst>
        </p:cTn>
      </p:par>
    </p:tnLst>
    <p:bldLst>
      <p:bldP spid="92" grpId="0" animBg="1"/>
      <p:bldP spid="96" grpId="0" animBg="1"/>
      <p:bldP spid="100" grpId="0"/>
      <p:bldP spid="101" grpId="0"/>
      <p:bldP spid="104" grpId="0"/>
      <p:bldP spid="112" grpId="0"/>
      <p:bldP spid="114" grpId="0" animBg="1"/>
      <p:bldP spid="115" grpId="0"/>
      <p:bldP spid="116" grpId="0"/>
      <p:bldP spid="117" grpId="0"/>
      <p:bldP spid="118" grpId="0"/>
      <p:bldP spid="130" grpId="0" animBg="1"/>
      <p:bldP spid="130" grpId="1" animBg="1"/>
      <p:bldP spid="131" grpId="0"/>
      <p:bldP spid="133" grpId="0"/>
      <p:bldP spid="134" grpId="0"/>
      <p:bldP spid="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rapezoid 9"/>
          <p:cNvSpPr/>
          <p:nvPr/>
        </p:nvSpPr>
        <p:spPr>
          <a:xfrm rot="5400000">
            <a:off x="3988978" y="-1185832"/>
            <a:ext cx="4036788" cy="9956405"/>
          </a:xfrm>
          <a:custGeom>
            <a:avLst/>
            <a:gdLst>
              <a:gd name="connsiteX0" fmla="*/ 0 w 4386310"/>
              <a:gd name="connsiteY0" fmla="*/ 9960296 h 9960296"/>
              <a:gd name="connsiteX1" fmla="*/ 1763472 w 4386310"/>
              <a:gd name="connsiteY1" fmla="*/ 0 h 9960296"/>
              <a:gd name="connsiteX2" fmla="*/ 2622838 w 4386310"/>
              <a:gd name="connsiteY2" fmla="*/ 0 h 9960296"/>
              <a:gd name="connsiteX3" fmla="*/ 4386310 w 4386310"/>
              <a:gd name="connsiteY3" fmla="*/ 9960296 h 9960296"/>
              <a:gd name="connsiteX4" fmla="*/ 0 w 4386310"/>
              <a:gd name="connsiteY4" fmla="*/ 9960296 h 9960296"/>
              <a:gd name="connsiteX0" fmla="*/ 0 w 4386310"/>
              <a:gd name="connsiteY0" fmla="*/ 9960296 h 9960296"/>
              <a:gd name="connsiteX1" fmla="*/ 657630 w 4386310"/>
              <a:gd name="connsiteY1" fmla="*/ 6245222 h 9960296"/>
              <a:gd name="connsiteX2" fmla="*/ 1763472 w 4386310"/>
              <a:gd name="connsiteY2" fmla="*/ 0 h 9960296"/>
              <a:gd name="connsiteX3" fmla="*/ 2622838 w 4386310"/>
              <a:gd name="connsiteY3" fmla="*/ 0 h 9960296"/>
              <a:gd name="connsiteX4" fmla="*/ 4386310 w 4386310"/>
              <a:gd name="connsiteY4" fmla="*/ 9960296 h 9960296"/>
              <a:gd name="connsiteX5" fmla="*/ 0 w 4386310"/>
              <a:gd name="connsiteY5"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4386310 w 4386310"/>
              <a:gd name="connsiteY4" fmla="*/ 9960296 h 9960296"/>
              <a:gd name="connsiteX5" fmla="*/ 0 w 4386310"/>
              <a:gd name="connsiteY5" fmla="*/ 9960296 h 9960296"/>
              <a:gd name="connsiteX0" fmla="*/ 113415 w 4499725"/>
              <a:gd name="connsiteY0" fmla="*/ 9960296 h 9960296"/>
              <a:gd name="connsiteX1" fmla="*/ 1341316 w 4499725"/>
              <a:gd name="connsiteY1" fmla="*/ 6333712 h 9960296"/>
              <a:gd name="connsiteX2" fmla="*/ 1876887 w 4499725"/>
              <a:gd name="connsiteY2" fmla="*/ 0 h 9960296"/>
              <a:gd name="connsiteX3" fmla="*/ 2736253 w 4499725"/>
              <a:gd name="connsiteY3" fmla="*/ 0 h 9960296"/>
              <a:gd name="connsiteX4" fmla="*/ 4499725 w 4499725"/>
              <a:gd name="connsiteY4" fmla="*/ 9960296 h 9960296"/>
              <a:gd name="connsiteX5" fmla="*/ 113415 w 4499725"/>
              <a:gd name="connsiteY5"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4386310 w 4386310"/>
              <a:gd name="connsiteY4" fmla="*/ 9960296 h 9960296"/>
              <a:gd name="connsiteX5" fmla="*/ 0 w 4386310"/>
              <a:gd name="connsiteY5"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4386310 w 4386310"/>
              <a:gd name="connsiteY4" fmla="*/ 9960296 h 9960296"/>
              <a:gd name="connsiteX5" fmla="*/ 0 w 4386310"/>
              <a:gd name="connsiteY5"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2810894 w 4386310"/>
              <a:gd name="connsiteY4" fmla="*/ 1043957 h 9960296"/>
              <a:gd name="connsiteX5" fmla="*/ 4386310 w 4386310"/>
              <a:gd name="connsiteY5" fmla="*/ 9960296 h 9960296"/>
              <a:gd name="connsiteX6" fmla="*/ 0 w 4386310"/>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2692907 w 4386310"/>
              <a:gd name="connsiteY4" fmla="*/ 1053789 h 9960296"/>
              <a:gd name="connsiteX5" fmla="*/ 4386310 w 4386310"/>
              <a:gd name="connsiteY5" fmla="*/ 9960296 h 9960296"/>
              <a:gd name="connsiteX6" fmla="*/ 0 w 4386310"/>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3341836 w 4386310"/>
              <a:gd name="connsiteY4" fmla="*/ 6255053 h 9960296"/>
              <a:gd name="connsiteX5" fmla="*/ 4386310 w 4386310"/>
              <a:gd name="connsiteY5" fmla="*/ 9960296 h 9960296"/>
              <a:gd name="connsiteX6" fmla="*/ 0 w 4386310"/>
              <a:gd name="connsiteY6" fmla="*/ 9960296 h 9960296"/>
              <a:gd name="connsiteX0" fmla="*/ 0 w 4522874"/>
              <a:gd name="connsiteY0" fmla="*/ 9960296 h 9960296"/>
              <a:gd name="connsiteX1" fmla="*/ 1227901 w 4522874"/>
              <a:gd name="connsiteY1" fmla="*/ 6333712 h 9960296"/>
              <a:gd name="connsiteX2" fmla="*/ 1763472 w 4522874"/>
              <a:gd name="connsiteY2" fmla="*/ 0 h 9960296"/>
              <a:gd name="connsiteX3" fmla="*/ 2622838 w 4522874"/>
              <a:gd name="connsiteY3" fmla="*/ 0 h 9960296"/>
              <a:gd name="connsiteX4" fmla="*/ 3341836 w 4522874"/>
              <a:gd name="connsiteY4" fmla="*/ 6255053 h 9960296"/>
              <a:gd name="connsiteX5" fmla="*/ 4386310 w 4522874"/>
              <a:gd name="connsiteY5" fmla="*/ 9960296 h 9960296"/>
              <a:gd name="connsiteX6" fmla="*/ 0 w 4522874"/>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3341836 w 4386310"/>
              <a:gd name="connsiteY4" fmla="*/ 6255053 h 9960296"/>
              <a:gd name="connsiteX5" fmla="*/ 4386310 w 4386310"/>
              <a:gd name="connsiteY5" fmla="*/ 9960296 h 9960296"/>
              <a:gd name="connsiteX6" fmla="*/ 0 w 4386310"/>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3341836 w 4386310"/>
              <a:gd name="connsiteY4" fmla="*/ 6255053 h 9960296"/>
              <a:gd name="connsiteX5" fmla="*/ 4386310 w 4386310"/>
              <a:gd name="connsiteY5" fmla="*/ 9960296 h 9960296"/>
              <a:gd name="connsiteX6" fmla="*/ 0 w 4386310"/>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3341836 w 4386310"/>
              <a:gd name="connsiteY4" fmla="*/ 6255053 h 9960296"/>
              <a:gd name="connsiteX5" fmla="*/ 4386310 w 4386310"/>
              <a:gd name="connsiteY5" fmla="*/ 9960296 h 9960296"/>
              <a:gd name="connsiteX6" fmla="*/ 0 w 4386310"/>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3341836 w 4386310"/>
              <a:gd name="connsiteY4" fmla="*/ 6255053 h 9960296"/>
              <a:gd name="connsiteX5" fmla="*/ 4386310 w 4386310"/>
              <a:gd name="connsiteY5" fmla="*/ 9960296 h 9960296"/>
              <a:gd name="connsiteX6" fmla="*/ 0 w 4386310"/>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3341836 w 4386310"/>
              <a:gd name="connsiteY4" fmla="*/ 6255053 h 9960296"/>
              <a:gd name="connsiteX5" fmla="*/ 4386310 w 4386310"/>
              <a:gd name="connsiteY5" fmla="*/ 9960296 h 9960296"/>
              <a:gd name="connsiteX6" fmla="*/ 0 w 4386310"/>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3341836 w 4386310"/>
              <a:gd name="connsiteY4" fmla="*/ 6255053 h 9960296"/>
              <a:gd name="connsiteX5" fmla="*/ 4386310 w 4386310"/>
              <a:gd name="connsiteY5" fmla="*/ 9960296 h 9960296"/>
              <a:gd name="connsiteX6" fmla="*/ 0 w 4386310"/>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3341836 w 4386310"/>
              <a:gd name="connsiteY4" fmla="*/ 6255053 h 9960296"/>
              <a:gd name="connsiteX5" fmla="*/ 4386310 w 4386310"/>
              <a:gd name="connsiteY5" fmla="*/ 9960296 h 9960296"/>
              <a:gd name="connsiteX6" fmla="*/ 0 w 4386310"/>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3194353 w 4386310"/>
              <a:gd name="connsiteY4" fmla="*/ 6284549 h 9960296"/>
              <a:gd name="connsiteX5" fmla="*/ 4386310 w 4386310"/>
              <a:gd name="connsiteY5" fmla="*/ 9960296 h 9960296"/>
              <a:gd name="connsiteX6" fmla="*/ 0 w 4386310"/>
              <a:gd name="connsiteY6" fmla="*/ 9960296 h 9960296"/>
              <a:gd name="connsiteX0" fmla="*/ 0 w 4386310"/>
              <a:gd name="connsiteY0" fmla="*/ 9960296 h 9960296"/>
              <a:gd name="connsiteX1" fmla="*/ 1227901 w 4386310"/>
              <a:gd name="connsiteY1" fmla="*/ 6333712 h 9960296"/>
              <a:gd name="connsiteX2" fmla="*/ 1763472 w 4386310"/>
              <a:gd name="connsiteY2" fmla="*/ 0 h 9960296"/>
              <a:gd name="connsiteX3" fmla="*/ 2622838 w 4386310"/>
              <a:gd name="connsiteY3" fmla="*/ 0 h 9960296"/>
              <a:gd name="connsiteX4" fmla="*/ 3322172 w 4386310"/>
              <a:gd name="connsiteY4" fmla="*/ 6245220 h 9960296"/>
              <a:gd name="connsiteX5" fmla="*/ 4386310 w 4386310"/>
              <a:gd name="connsiteY5" fmla="*/ 9960296 h 9960296"/>
              <a:gd name="connsiteX6" fmla="*/ 0 w 4386310"/>
              <a:gd name="connsiteY6" fmla="*/ 9960296 h 9960296"/>
              <a:gd name="connsiteX0" fmla="*/ 0 w 4386310"/>
              <a:gd name="connsiteY0" fmla="*/ 9960296 h 9960296"/>
              <a:gd name="connsiteX1" fmla="*/ 1216884 w 4386310"/>
              <a:gd name="connsiteY1" fmla="*/ 6333712 h 9960296"/>
              <a:gd name="connsiteX2" fmla="*/ 1763472 w 4386310"/>
              <a:gd name="connsiteY2" fmla="*/ 0 h 9960296"/>
              <a:gd name="connsiteX3" fmla="*/ 2622838 w 4386310"/>
              <a:gd name="connsiteY3" fmla="*/ 0 h 9960296"/>
              <a:gd name="connsiteX4" fmla="*/ 3322172 w 4386310"/>
              <a:gd name="connsiteY4" fmla="*/ 6245220 h 9960296"/>
              <a:gd name="connsiteX5" fmla="*/ 4386310 w 4386310"/>
              <a:gd name="connsiteY5" fmla="*/ 9960296 h 9960296"/>
              <a:gd name="connsiteX6" fmla="*/ 0 w 4386310"/>
              <a:gd name="connsiteY6" fmla="*/ 9960296 h 9960296"/>
              <a:gd name="connsiteX0" fmla="*/ 0 w 4386310"/>
              <a:gd name="connsiteY0" fmla="*/ 9960296 h 9960296"/>
              <a:gd name="connsiteX1" fmla="*/ 1216884 w 4386310"/>
              <a:gd name="connsiteY1" fmla="*/ 6333712 h 9960296"/>
              <a:gd name="connsiteX2" fmla="*/ 1763472 w 4386310"/>
              <a:gd name="connsiteY2" fmla="*/ 0 h 9960296"/>
              <a:gd name="connsiteX3" fmla="*/ 2622838 w 4386310"/>
              <a:gd name="connsiteY3" fmla="*/ 0 h 9960296"/>
              <a:gd name="connsiteX4" fmla="*/ 3322172 w 4386310"/>
              <a:gd name="connsiteY4" fmla="*/ 6245220 h 9960296"/>
              <a:gd name="connsiteX5" fmla="*/ 4386310 w 4386310"/>
              <a:gd name="connsiteY5" fmla="*/ 9960296 h 9960296"/>
              <a:gd name="connsiteX6" fmla="*/ 0 w 4386310"/>
              <a:gd name="connsiteY6" fmla="*/ 9960296 h 9960296"/>
              <a:gd name="connsiteX0" fmla="*/ 0 w 4386310"/>
              <a:gd name="connsiteY0" fmla="*/ 9960296 h 9960296"/>
              <a:gd name="connsiteX1" fmla="*/ 1216884 w 4386310"/>
              <a:gd name="connsiteY1" fmla="*/ 6333712 h 9960296"/>
              <a:gd name="connsiteX2" fmla="*/ 1763472 w 4386310"/>
              <a:gd name="connsiteY2" fmla="*/ 0 h 9960296"/>
              <a:gd name="connsiteX3" fmla="*/ 2622838 w 4386310"/>
              <a:gd name="connsiteY3" fmla="*/ 0 h 9960296"/>
              <a:gd name="connsiteX4" fmla="*/ 3322172 w 4386310"/>
              <a:gd name="connsiteY4" fmla="*/ 6245220 h 9960296"/>
              <a:gd name="connsiteX5" fmla="*/ 4386310 w 4386310"/>
              <a:gd name="connsiteY5" fmla="*/ 9960296 h 9960296"/>
              <a:gd name="connsiteX6" fmla="*/ 0 w 4386310"/>
              <a:gd name="connsiteY6" fmla="*/ 9960296 h 996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310" h="9960296">
                <a:moveTo>
                  <a:pt x="0" y="9960296"/>
                </a:moveTo>
                <a:cubicBezTo>
                  <a:pt x="486323" y="8923245"/>
                  <a:pt x="922972" y="7993761"/>
                  <a:pt x="1216884" y="6333712"/>
                </a:cubicBezTo>
                <a:cubicBezTo>
                  <a:pt x="1510796" y="4673663"/>
                  <a:pt x="1718625" y="1044248"/>
                  <a:pt x="1763472" y="0"/>
                </a:cubicBezTo>
                <a:lnTo>
                  <a:pt x="2622838" y="0"/>
                </a:lnTo>
                <a:cubicBezTo>
                  <a:pt x="2695887" y="1004719"/>
                  <a:pt x="3028260" y="4585171"/>
                  <a:pt x="3322172" y="6245220"/>
                </a:cubicBezTo>
                <a:cubicBezTo>
                  <a:pt x="3616084" y="7905269"/>
                  <a:pt x="3969889" y="8742987"/>
                  <a:pt x="4386310" y="9960296"/>
                </a:cubicBezTo>
                <a:lnTo>
                  <a:pt x="0" y="9960296"/>
                </a:lnTo>
                <a:close/>
              </a:path>
            </a:pathLst>
          </a:custGeom>
          <a:gradFill flip="none" rotWithShape="1">
            <a:gsLst>
              <a:gs pos="0">
                <a:srgbClr val="E7FCFF"/>
              </a:gs>
              <a:gs pos="100000">
                <a:srgbClr val="00B0F0"/>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DINPro" panose="020B0504020101020102" pitchFamily="34" charset="0"/>
            </a:endParaRPr>
          </a:p>
        </p:txBody>
      </p:sp>
      <p:sp>
        <p:nvSpPr>
          <p:cNvPr id="102" name="Rectangle 101"/>
          <p:cNvSpPr/>
          <p:nvPr/>
        </p:nvSpPr>
        <p:spPr>
          <a:xfrm>
            <a:off x="204207" y="2588542"/>
            <a:ext cx="492443" cy="2257990"/>
          </a:xfrm>
          <a:prstGeom prst="rect">
            <a:avLst/>
          </a:prstGeom>
        </p:spPr>
        <p:txBody>
          <a:bodyPr vert="vert270" wrap="none" anchor="ctr">
            <a:spAutoFit/>
          </a:bodyPr>
          <a:lstStyle/>
          <a:p>
            <a:pPr marL="0" lvl="1" algn="ctr">
              <a:defRPr/>
            </a:pPr>
            <a:r>
              <a:rPr lang="de-CH" sz="2000" kern="0" dirty="0" err="1">
                <a:solidFill>
                  <a:schemeClr val="accent1">
                    <a:lumMod val="75000"/>
                  </a:schemeClr>
                </a:solidFill>
                <a:cs typeface="Calibri" panose="020F0502020204030204" pitchFamily="34" charset="0"/>
              </a:rPr>
              <a:t>knowledge</a:t>
            </a:r>
            <a:r>
              <a:rPr lang="de-CH" sz="2000" kern="0" dirty="0">
                <a:solidFill>
                  <a:schemeClr val="accent1">
                    <a:lumMod val="75000"/>
                  </a:schemeClr>
                </a:solidFill>
                <a:cs typeface="Calibri" panose="020F0502020204030204" pitchFamily="34" charset="0"/>
              </a:rPr>
              <a:t> transfer</a:t>
            </a:r>
          </a:p>
        </p:txBody>
      </p:sp>
      <p:grpSp>
        <p:nvGrpSpPr>
          <p:cNvPr id="5" name="Gruppieren 4">
            <a:extLst>
              <a:ext uri="{FF2B5EF4-FFF2-40B4-BE49-F238E27FC236}">
                <a16:creationId xmlns:a16="http://schemas.microsoft.com/office/drawing/2014/main" id="{DF7F4385-1EED-467F-BDB6-AE6B57591637}"/>
              </a:ext>
            </a:extLst>
          </p:cNvPr>
          <p:cNvGrpSpPr/>
          <p:nvPr/>
        </p:nvGrpSpPr>
        <p:grpSpPr>
          <a:xfrm>
            <a:off x="4580531" y="2013877"/>
            <a:ext cx="6692889" cy="3514427"/>
            <a:chOff x="4580531" y="2013877"/>
            <a:chExt cx="6692889" cy="3514427"/>
          </a:xfrm>
        </p:grpSpPr>
        <p:pic>
          <p:nvPicPr>
            <p:cNvPr id="75" name="Shape 278"/>
            <p:cNvPicPr preferRelativeResize="0">
              <a:picLocks noChangeAspect="1"/>
            </p:cNvPicPr>
            <p:nvPr/>
          </p:nvPicPr>
          <p:blipFill>
            <a:blip r:embed="rId3">
              <a:alphaModFix/>
            </a:blip>
            <a:stretch>
              <a:fillRect/>
            </a:stretch>
          </p:blipFill>
          <p:spPr>
            <a:xfrm>
              <a:off x="6762968" y="2863279"/>
              <a:ext cx="1268197" cy="244568"/>
            </a:xfrm>
            <a:prstGeom prst="rect">
              <a:avLst/>
            </a:prstGeom>
            <a:noFill/>
            <a:ln>
              <a:noFill/>
            </a:ln>
          </p:spPr>
        </p:pic>
        <p:pic>
          <p:nvPicPr>
            <p:cNvPr id="7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6077" y="2655394"/>
              <a:ext cx="457343" cy="609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 name="Grafik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80022" y="2147120"/>
              <a:ext cx="834479" cy="234727"/>
            </a:xfrm>
            <a:prstGeom prst="rect">
              <a:avLst/>
            </a:prstGeom>
          </p:spPr>
        </p:pic>
        <p:pic>
          <p:nvPicPr>
            <p:cNvPr id="84" name="Grafik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19732" y="4944232"/>
              <a:ext cx="1167733" cy="584072"/>
            </a:xfrm>
            <a:prstGeom prst="rect">
              <a:avLst/>
            </a:prstGeom>
          </p:spPr>
        </p:pic>
        <p:pic>
          <p:nvPicPr>
            <p:cNvPr id="91" name="Grafik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83529" y="2510337"/>
              <a:ext cx="703327" cy="166162"/>
            </a:xfrm>
            <a:prstGeom prst="rect">
              <a:avLst/>
            </a:prstGeom>
          </p:spPr>
        </p:pic>
        <p:pic>
          <p:nvPicPr>
            <p:cNvPr id="92" name="Picture 91"/>
            <p:cNvPicPr>
              <a:picLocks noChangeAspect="1"/>
            </p:cNvPicPr>
            <p:nvPr/>
          </p:nvPicPr>
          <p:blipFill rotWithShape="1">
            <a:blip r:embed="rId8" cstate="print">
              <a:extLst>
                <a:ext uri="{28A0092B-C50C-407E-A947-70E740481C1C}">
                  <a14:useLocalDpi xmlns:a14="http://schemas.microsoft.com/office/drawing/2010/main" val="0"/>
                </a:ext>
              </a:extLst>
            </a:blip>
            <a:srcRect t="25531" b="29898"/>
            <a:stretch/>
          </p:blipFill>
          <p:spPr>
            <a:xfrm>
              <a:off x="9526548" y="4134782"/>
              <a:ext cx="1488563" cy="442466"/>
            </a:xfrm>
            <a:prstGeom prst="rect">
              <a:avLst/>
            </a:prstGeom>
          </p:spPr>
        </p:pic>
        <p:pic>
          <p:nvPicPr>
            <p:cNvPr id="94" name="Picture 9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94744" y="4994171"/>
              <a:ext cx="837524" cy="468222"/>
            </a:xfrm>
            <a:prstGeom prst="rect">
              <a:avLst/>
            </a:prstGeom>
          </p:spPr>
        </p:pic>
        <p:pic>
          <p:nvPicPr>
            <p:cNvPr id="95" name="Picture 94"/>
            <p:cNvPicPr>
              <a:picLocks noChangeAspect="1"/>
            </p:cNvPicPr>
            <p:nvPr/>
          </p:nvPicPr>
          <p:blipFill rotWithShape="1">
            <a:blip r:embed="rId10">
              <a:extLst>
                <a:ext uri="{28A0092B-C50C-407E-A947-70E740481C1C}">
                  <a14:useLocalDpi xmlns:a14="http://schemas.microsoft.com/office/drawing/2010/main" val="0"/>
                </a:ext>
              </a:extLst>
            </a:blip>
            <a:srcRect t="25780" b="20382"/>
            <a:stretch/>
          </p:blipFill>
          <p:spPr>
            <a:xfrm>
              <a:off x="7735405" y="2531368"/>
              <a:ext cx="1968052" cy="329461"/>
            </a:xfrm>
            <a:prstGeom prst="rect">
              <a:avLst/>
            </a:prstGeom>
          </p:spPr>
        </p:pic>
        <p:pic>
          <p:nvPicPr>
            <p:cNvPr id="96" name="Picture 9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43555" y="2891975"/>
              <a:ext cx="970331" cy="404306"/>
            </a:xfrm>
            <a:prstGeom prst="rect">
              <a:avLst/>
            </a:prstGeom>
          </p:spPr>
        </p:pic>
        <p:pic>
          <p:nvPicPr>
            <p:cNvPr id="98" name="Picture 4" descr="http://www.venturekick.ch/demandit/files/M_BB941CC4DCEF687AD98/dms/Image/venturekick_logo_neu.jpg">
              <a:hlinkClick r:id="rId12"/>
            </p:cNvPr>
            <p:cNvPicPr>
              <a:picLocks noChangeAspect="1" noChangeArrowheads="1"/>
            </p:cNvPicPr>
            <p:nvPr/>
          </p:nvPicPr>
          <p:blipFill rotWithShape="1">
            <a:blip r:embed="rId13" cstate="print"/>
            <a:srcRect l="-1" t="2244" r="-1912"/>
            <a:stretch/>
          </p:blipFill>
          <p:spPr bwMode="auto">
            <a:xfrm>
              <a:off x="6951500" y="2013877"/>
              <a:ext cx="1037603" cy="472328"/>
            </a:xfrm>
            <a:prstGeom prst="rect">
              <a:avLst/>
            </a:prstGeom>
            <a:noFill/>
          </p:spPr>
        </p:pic>
        <p:pic>
          <p:nvPicPr>
            <p:cNvPr id="99" name="Picture 98"/>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5663508" y="4856613"/>
              <a:ext cx="1287992" cy="238902"/>
            </a:xfrm>
            <a:prstGeom prst="rect">
              <a:avLst/>
            </a:prstGeom>
          </p:spPr>
        </p:pic>
        <p:pic>
          <p:nvPicPr>
            <p:cNvPr id="100" name="Grafik 3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663668" y="4788304"/>
              <a:ext cx="1436705" cy="218538"/>
            </a:xfrm>
            <a:prstGeom prst="rect">
              <a:avLst/>
            </a:prstGeom>
          </p:spPr>
        </p:pic>
        <p:grpSp>
          <p:nvGrpSpPr>
            <p:cNvPr id="101" name="Group 100"/>
            <p:cNvGrpSpPr/>
            <p:nvPr/>
          </p:nvGrpSpPr>
          <p:grpSpPr>
            <a:xfrm>
              <a:off x="4580531" y="5139390"/>
              <a:ext cx="575839" cy="290547"/>
              <a:chOff x="4265227" y="5262493"/>
              <a:chExt cx="964298" cy="458063"/>
            </a:xfrm>
          </p:grpSpPr>
          <p:sp>
            <p:nvSpPr>
              <p:cNvPr id="141" name="Rectangle 140"/>
              <p:cNvSpPr/>
              <p:nvPr/>
            </p:nvSpPr>
            <p:spPr>
              <a:xfrm>
                <a:off x="4265227" y="5262493"/>
                <a:ext cx="964298" cy="458063"/>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DINPro" panose="020B0504020101020102" pitchFamily="34" charset="0"/>
                </a:endParaRPr>
              </a:p>
            </p:txBody>
          </p:sp>
          <p:pic>
            <p:nvPicPr>
              <p:cNvPr id="142" name="Picture 14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67767" y="5298213"/>
                <a:ext cx="959216" cy="386623"/>
              </a:xfrm>
              <a:prstGeom prst="rect">
                <a:avLst/>
              </a:prstGeom>
            </p:spPr>
          </p:pic>
        </p:grpSp>
      </p:grpSp>
      <p:sp>
        <p:nvSpPr>
          <p:cNvPr id="139" name="Rectangle 138"/>
          <p:cNvSpPr/>
          <p:nvPr/>
        </p:nvSpPr>
        <p:spPr>
          <a:xfrm rot="16200000">
            <a:off x="-317240" y="3501334"/>
            <a:ext cx="3077761" cy="369332"/>
          </a:xfrm>
          <a:prstGeom prst="rect">
            <a:avLst/>
          </a:prstGeom>
        </p:spPr>
        <p:txBody>
          <a:bodyPr wrap="square">
            <a:spAutoFit/>
          </a:bodyPr>
          <a:lstStyle/>
          <a:p>
            <a:pPr algn="ctr"/>
            <a:r>
              <a:rPr lang="de-CH" b="1" kern="0" dirty="0">
                <a:solidFill>
                  <a:srgbClr val="00B0F0"/>
                </a:solidFill>
                <a:cs typeface="Calibri" panose="020F0502020204030204" pitchFamily="34" charset="0"/>
              </a:rPr>
              <a:t>20’000 </a:t>
            </a:r>
            <a:r>
              <a:rPr lang="de-CH" b="1" kern="0" dirty="0" err="1">
                <a:solidFill>
                  <a:srgbClr val="00B0F0"/>
                </a:solidFill>
                <a:cs typeface="Calibri" panose="020F0502020204030204" pitchFamily="34" charset="0"/>
              </a:rPr>
              <a:t>students</a:t>
            </a:r>
            <a:endParaRPr lang="en-US" b="1" dirty="0"/>
          </a:p>
        </p:txBody>
      </p:sp>
      <p:grpSp>
        <p:nvGrpSpPr>
          <p:cNvPr id="9" name="Group 8"/>
          <p:cNvGrpSpPr/>
          <p:nvPr/>
        </p:nvGrpSpPr>
        <p:grpSpPr>
          <a:xfrm>
            <a:off x="1333902" y="2317015"/>
            <a:ext cx="10468703" cy="3300819"/>
            <a:chOff x="1333902" y="2317015"/>
            <a:chExt cx="10468703" cy="3300819"/>
          </a:xfrm>
        </p:grpSpPr>
        <p:pic>
          <p:nvPicPr>
            <p:cNvPr id="77" name="Shape 296"/>
            <p:cNvPicPr preferRelativeResize="0">
              <a:picLocks noChangeAspect="1"/>
            </p:cNvPicPr>
            <p:nvPr/>
          </p:nvPicPr>
          <p:blipFill>
            <a:blip r:embed="rId17">
              <a:alphaModFix/>
            </a:blip>
            <a:stretch>
              <a:fillRect/>
            </a:stretch>
          </p:blipFill>
          <p:spPr>
            <a:xfrm>
              <a:off x="10204264" y="3455494"/>
              <a:ext cx="1562625" cy="296161"/>
            </a:xfrm>
            <a:prstGeom prst="rect">
              <a:avLst/>
            </a:prstGeom>
            <a:noFill/>
            <a:ln>
              <a:noFill/>
            </a:ln>
          </p:spPr>
        </p:pic>
        <p:pic>
          <p:nvPicPr>
            <p:cNvPr id="78" name="Grafik 4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721302" y="4098079"/>
              <a:ext cx="1144821" cy="240166"/>
            </a:xfrm>
            <a:prstGeom prst="rect">
              <a:avLst/>
            </a:prstGeom>
          </p:spPr>
        </p:pic>
        <p:sp>
          <p:nvSpPr>
            <p:cNvPr id="79" name="TextBox 78"/>
            <p:cNvSpPr txBox="1"/>
            <p:nvPr/>
          </p:nvSpPr>
          <p:spPr>
            <a:xfrm>
              <a:off x="1831174" y="4258906"/>
              <a:ext cx="1495356" cy="261610"/>
            </a:xfrm>
            <a:prstGeom prst="rect">
              <a:avLst/>
            </a:prstGeom>
            <a:noFill/>
            <a:ln w="19050">
              <a:noFill/>
            </a:ln>
          </p:spPr>
          <p:txBody>
            <a:bodyPr wrap="square" lIns="35986" rIns="35986" rtlCol="0" anchor="ctr">
              <a:spAutoFit/>
            </a:bodyPr>
            <a:lstStyle>
              <a:defPPr>
                <a:defRPr lang="de-DE"/>
              </a:defPPr>
              <a:lvl1pPr marR="0" lvl="0" indent="0" algn="ctr" fontAlgn="auto">
                <a:lnSpc>
                  <a:spcPct val="100000"/>
                </a:lnSpc>
                <a:spcBef>
                  <a:spcPts val="0"/>
                </a:spcBef>
                <a:spcAft>
                  <a:spcPts val="0"/>
                </a:spcAft>
                <a:buClrTx/>
                <a:buSzTx/>
                <a:buFontTx/>
                <a:buNone/>
                <a:tabLst/>
                <a:defRPr kumimoji="0" sz="1600" b="1" i="1" u="none" strike="noStrike" kern="0" cap="none" spc="0" normalizeH="0" baseline="0">
                  <a:ln>
                    <a:noFill/>
                  </a:ln>
                  <a:solidFill>
                    <a:srgbClr val="1269B0"/>
                  </a:solidFill>
                  <a:effectLst/>
                  <a:uLnTx/>
                  <a:uFillTx/>
                  <a:latin typeface="DINPro" panose="020B0504020101020102" pitchFamily="34" charset="0"/>
                </a:defRPr>
              </a:lvl1pPr>
            </a:lstStyle>
            <a:p>
              <a:r>
                <a:rPr lang="en-US" sz="1100" dirty="0"/>
                <a:t>Focus Projects</a:t>
              </a:r>
            </a:p>
          </p:txBody>
        </p:sp>
        <p:sp>
          <p:nvSpPr>
            <p:cNvPr id="80" name="TextBox 79"/>
            <p:cNvSpPr txBox="1"/>
            <p:nvPr/>
          </p:nvSpPr>
          <p:spPr>
            <a:xfrm>
              <a:off x="5913746" y="3416944"/>
              <a:ext cx="1532892" cy="261610"/>
            </a:xfrm>
            <a:prstGeom prst="rect">
              <a:avLst/>
            </a:prstGeom>
            <a:noFill/>
            <a:ln w="19050">
              <a:noFill/>
            </a:ln>
          </p:spPr>
          <p:txBody>
            <a:bodyPr wrap="square" lIns="35986" rIns="35986" rtlCol="0" anchor="ctr">
              <a:spAutoFit/>
            </a:bodyPr>
            <a:lstStyle>
              <a:defPPr>
                <a:defRPr lang="de-DE"/>
              </a:defPPr>
              <a:lvl1pPr marR="0" lvl="0" indent="0" algn="ctr" fontAlgn="auto">
                <a:lnSpc>
                  <a:spcPct val="100000"/>
                </a:lnSpc>
                <a:spcBef>
                  <a:spcPts val="0"/>
                </a:spcBef>
                <a:spcAft>
                  <a:spcPts val="0"/>
                </a:spcAft>
                <a:buClrTx/>
                <a:buSzTx/>
                <a:buFontTx/>
                <a:buNone/>
                <a:tabLst/>
                <a:defRPr kumimoji="0" sz="1600" b="1" i="1" u="none" strike="noStrike" kern="0" cap="none" spc="0" normalizeH="0" baseline="0">
                  <a:ln>
                    <a:noFill/>
                  </a:ln>
                  <a:solidFill>
                    <a:srgbClr val="1269B0"/>
                  </a:solidFill>
                  <a:effectLst/>
                  <a:uLnTx/>
                  <a:uFillTx/>
                  <a:latin typeface="DINPro" panose="020B0504020101020102" pitchFamily="34" charset="0"/>
                </a:defRPr>
              </a:lvl1pPr>
            </a:lstStyle>
            <a:p>
              <a:r>
                <a:rPr lang="en-US" sz="1100" dirty="0"/>
                <a:t>Pioneer Fellowship</a:t>
              </a:r>
            </a:p>
          </p:txBody>
        </p:sp>
        <p:pic>
          <p:nvPicPr>
            <p:cNvPr id="81" name="Picture 80"/>
            <p:cNvPicPr>
              <a:picLocks noChangeAspect="1"/>
            </p:cNvPicPr>
            <p:nvPr/>
          </p:nvPicPr>
          <p:blipFill rotWithShape="1">
            <a:blip r:embed="rId19" cstate="print">
              <a:extLst>
                <a:ext uri="{28A0092B-C50C-407E-A947-70E740481C1C}">
                  <a14:useLocalDpi xmlns:a14="http://schemas.microsoft.com/office/drawing/2010/main" val="0"/>
                </a:ext>
              </a:extLst>
            </a:blip>
            <a:srcRect t="19102" b="22535"/>
            <a:stretch/>
          </p:blipFill>
          <p:spPr>
            <a:xfrm>
              <a:off x="3485258" y="3429997"/>
              <a:ext cx="2087756" cy="244963"/>
            </a:xfrm>
            <a:prstGeom prst="rect">
              <a:avLst/>
            </a:prstGeom>
          </p:spPr>
        </p:pic>
        <p:pic>
          <p:nvPicPr>
            <p:cNvPr id="82" name="Grafik 1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842733" y="3166969"/>
              <a:ext cx="1919421" cy="328150"/>
            </a:xfrm>
            <a:prstGeom prst="rect">
              <a:avLst/>
            </a:prstGeom>
            <a:noFill/>
          </p:spPr>
        </p:pic>
        <p:pic>
          <p:nvPicPr>
            <p:cNvPr id="85" name="Picture 84"/>
            <p:cNvPicPr>
              <a:picLocks noChangeAspect="1"/>
            </p:cNvPicPr>
            <p:nvPr/>
          </p:nvPicPr>
          <p:blipFill rotWithShape="1">
            <a:blip r:embed="rId21" cstate="print">
              <a:extLst>
                <a:ext uri="{28A0092B-C50C-407E-A947-70E740481C1C}">
                  <a14:useLocalDpi xmlns:a14="http://schemas.microsoft.com/office/drawing/2010/main" val="0"/>
                </a:ext>
              </a:extLst>
            </a:blip>
            <a:srcRect l="20726" t="50314" r="40207" b="15173"/>
            <a:stretch/>
          </p:blipFill>
          <p:spPr>
            <a:xfrm>
              <a:off x="2406605" y="3003881"/>
              <a:ext cx="908893" cy="245830"/>
            </a:xfrm>
            <a:prstGeom prst="rect">
              <a:avLst/>
            </a:prstGeom>
          </p:spPr>
        </p:pic>
        <p:sp>
          <p:nvSpPr>
            <p:cNvPr id="87" name="TextBox 86"/>
            <p:cNvSpPr txBox="1"/>
            <p:nvPr/>
          </p:nvSpPr>
          <p:spPr>
            <a:xfrm>
              <a:off x="1333902" y="4628318"/>
              <a:ext cx="2568692" cy="261610"/>
            </a:xfrm>
            <a:prstGeom prst="rect">
              <a:avLst/>
            </a:prstGeom>
            <a:noFill/>
            <a:ln w="19050">
              <a:noFill/>
            </a:ln>
          </p:spPr>
          <p:txBody>
            <a:bodyPr wrap="square" lIns="35986" rIns="35986" rtlCol="0" anchor="ctr">
              <a:spAutoFit/>
            </a:bodyPr>
            <a:lstStyle>
              <a:defPPr>
                <a:defRPr lang="de-DE"/>
              </a:defPPr>
              <a:lvl1pPr marR="0" lvl="0" indent="0" algn="ctr" fontAlgn="auto">
                <a:lnSpc>
                  <a:spcPct val="100000"/>
                </a:lnSpc>
                <a:spcBef>
                  <a:spcPts val="0"/>
                </a:spcBef>
                <a:spcAft>
                  <a:spcPts val="0"/>
                </a:spcAft>
                <a:buClrTx/>
                <a:buSzTx/>
                <a:buFontTx/>
                <a:buNone/>
                <a:tabLst/>
                <a:defRPr kumimoji="0" sz="1100" b="1" i="1" u="none" strike="noStrike" kern="0" cap="none" spc="0" normalizeH="0" baseline="0">
                  <a:ln>
                    <a:noFill/>
                  </a:ln>
                  <a:solidFill>
                    <a:srgbClr val="1269B0"/>
                  </a:solidFill>
                  <a:effectLst/>
                  <a:uLnTx/>
                  <a:uFillTx/>
                </a:defRPr>
              </a:lvl1pPr>
            </a:lstStyle>
            <a:p>
              <a:r>
                <a:rPr lang="en-US" dirty="0">
                  <a:latin typeface="DINPro" panose="020B0504020101020102" pitchFamily="34" charset="0"/>
                </a:rPr>
                <a:t>Chair of Entrepreneurship</a:t>
              </a:r>
            </a:p>
          </p:txBody>
        </p:sp>
        <p:pic>
          <p:nvPicPr>
            <p:cNvPr id="88" name="Picture 87"/>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203319" y="3839690"/>
              <a:ext cx="1562625" cy="287888"/>
            </a:xfrm>
            <a:prstGeom prst="rect">
              <a:avLst/>
            </a:prstGeom>
          </p:spPr>
        </p:pic>
        <p:sp>
          <p:nvSpPr>
            <p:cNvPr id="89" name="TextBox 88"/>
            <p:cNvSpPr txBox="1"/>
            <p:nvPr/>
          </p:nvSpPr>
          <p:spPr>
            <a:xfrm>
              <a:off x="10997717" y="4140594"/>
              <a:ext cx="804888" cy="123063"/>
            </a:xfrm>
            <a:prstGeom prst="rect">
              <a:avLst/>
            </a:prstGeom>
            <a:noFill/>
          </p:spPr>
          <p:txBody>
            <a:bodyPr wrap="square" lIns="0" tIns="0" rIns="0" bIns="0" rtlCol="0">
              <a:spAutoFit/>
            </a:bodyPr>
            <a:lstStyle/>
            <a:p>
              <a:r>
                <a:rPr lang="en-US" sz="800" b="1" i="1" dirty="0">
                  <a:solidFill>
                    <a:schemeClr val="accent1">
                      <a:lumMod val="60000"/>
                      <a:lumOff val="40000"/>
                    </a:schemeClr>
                  </a:solidFill>
                  <a:latin typeface="DINPro" panose="020B0504020101020102" pitchFamily="34" charset="0"/>
                  <a:cs typeface="Helvetica" panose="020B0604020202020204" pitchFamily="34" charset="0"/>
                </a:rPr>
                <a:t>entrepreneurial</a:t>
              </a:r>
              <a:endParaRPr lang="en-US" sz="600" b="1" i="1" dirty="0">
                <a:solidFill>
                  <a:schemeClr val="accent1">
                    <a:lumMod val="60000"/>
                    <a:lumOff val="40000"/>
                  </a:schemeClr>
                </a:solidFill>
                <a:latin typeface="DINPro" panose="020B0504020101020102" pitchFamily="34" charset="0"/>
                <a:cs typeface="Helvetica" panose="020B0604020202020204" pitchFamily="34" charset="0"/>
              </a:endParaRPr>
            </a:p>
          </p:txBody>
        </p:sp>
        <p:pic>
          <p:nvPicPr>
            <p:cNvPr id="103" name="Picture 102"/>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078114" y="4117156"/>
              <a:ext cx="1721351" cy="522644"/>
            </a:xfrm>
            <a:prstGeom prst="rect">
              <a:avLst/>
            </a:prstGeom>
          </p:spPr>
        </p:pic>
        <p:pic>
          <p:nvPicPr>
            <p:cNvPr id="104" name="Picture 103"/>
            <p:cNvPicPr>
              <a:picLocks noChangeAspect="1"/>
            </p:cNvPicPr>
            <p:nvPr/>
          </p:nvPicPr>
          <p:blipFill>
            <a:blip r:embed="rId24" cstate="hqprint">
              <a:extLst>
                <a:ext uri="{28A0092B-C50C-407E-A947-70E740481C1C}">
                  <a14:useLocalDpi xmlns:a14="http://schemas.microsoft.com/office/drawing/2010/main" val="0"/>
                </a:ext>
              </a:extLst>
            </a:blip>
            <a:stretch>
              <a:fillRect/>
            </a:stretch>
          </p:blipFill>
          <p:spPr>
            <a:xfrm>
              <a:off x="2136408" y="2317015"/>
              <a:ext cx="1406146" cy="187486"/>
            </a:xfrm>
            <a:prstGeom prst="rect">
              <a:avLst/>
            </a:prstGeom>
          </p:spPr>
        </p:pic>
        <p:pic>
          <p:nvPicPr>
            <p:cNvPr id="105" name="Picture 104"/>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050006" y="4927042"/>
              <a:ext cx="1886122" cy="690792"/>
            </a:xfrm>
            <a:prstGeom prst="rect">
              <a:avLst/>
            </a:prstGeom>
          </p:spPr>
        </p:pic>
        <p:pic>
          <p:nvPicPr>
            <p:cNvPr id="106" name="Picture 105"/>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366887" y="3330999"/>
              <a:ext cx="1557115" cy="632892"/>
            </a:xfrm>
            <a:prstGeom prst="rect">
              <a:avLst/>
            </a:prstGeom>
          </p:spPr>
        </p:pic>
        <p:pic>
          <p:nvPicPr>
            <p:cNvPr id="140" name="Grafik 9"/>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6278858" y="3860615"/>
              <a:ext cx="695993" cy="570773"/>
            </a:xfrm>
            <a:prstGeom prst="rect">
              <a:avLst/>
            </a:prstGeom>
          </p:spPr>
        </p:pic>
        <p:pic>
          <p:nvPicPr>
            <p:cNvPr id="69" name="Picture 68"/>
            <p:cNvPicPr>
              <a:picLocks noChangeAspect="1"/>
            </p:cNvPicPr>
            <p:nvPr/>
          </p:nvPicPr>
          <p:blipFill>
            <a:blip r:embed="rId28" cstate="hqprint">
              <a:extLst>
                <a:ext uri="{28A0092B-C50C-407E-A947-70E740481C1C}">
                  <a14:useLocalDpi xmlns:a14="http://schemas.microsoft.com/office/drawing/2010/main" val="0"/>
                </a:ext>
              </a:extLst>
            </a:blip>
            <a:stretch>
              <a:fillRect/>
            </a:stretch>
          </p:blipFill>
          <p:spPr>
            <a:xfrm>
              <a:off x="5119346" y="3795843"/>
              <a:ext cx="899710" cy="399439"/>
            </a:xfrm>
            <a:prstGeom prst="rect">
              <a:avLst/>
            </a:prstGeom>
          </p:spPr>
        </p:pic>
      </p:grpSp>
      <p:grpSp>
        <p:nvGrpSpPr>
          <p:cNvPr id="17" name="Group 16"/>
          <p:cNvGrpSpPr/>
          <p:nvPr/>
        </p:nvGrpSpPr>
        <p:grpSpPr>
          <a:xfrm>
            <a:off x="243405" y="802528"/>
            <a:ext cx="10742170" cy="1540629"/>
            <a:chOff x="274190" y="-1251520"/>
            <a:chExt cx="10742170" cy="1540629"/>
          </a:xfrm>
        </p:grpSpPr>
        <p:sp>
          <p:nvSpPr>
            <p:cNvPr id="38" name="TextBox 37"/>
            <p:cNvSpPr txBox="1"/>
            <p:nvPr/>
          </p:nvSpPr>
          <p:spPr>
            <a:xfrm>
              <a:off x="6545286" y="-737324"/>
              <a:ext cx="4471074" cy="360000"/>
            </a:xfrm>
            <a:prstGeom prst="rect">
              <a:avLst/>
            </a:prstGeom>
            <a:solidFill>
              <a:srgbClr val="91056A"/>
            </a:solidFill>
            <a:ln w="19050">
              <a:solidFill>
                <a:schemeClr val="bg1"/>
              </a:solidFill>
            </a:ln>
          </p:spPr>
          <p:txBody>
            <a:bodyPr wrap="square" lIns="72000" tIns="0" rIns="72000" bIns="0" anchor="ctr">
              <a:noAutofit/>
            </a:bodyPr>
            <a:lstStyle>
              <a:defPPr>
                <a:defRPr lang="de-DE"/>
              </a:defPPr>
              <a:lvl1pPr>
                <a:defRPr sz="1600" b="1">
                  <a:solidFill>
                    <a:prstClr val="white"/>
                  </a:solidFill>
                </a:defRPr>
              </a:lvl1pPr>
            </a:lstStyle>
            <a:p>
              <a:r>
                <a:rPr lang="en-US" dirty="0"/>
                <a:t>Industry &gt;&gt;</a:t>
              </a:r>
            </a:p>
          </p:txBody>
        </p:sp>
        <p:sp>
          <p:nvSpPr>
            <p:cNvPr id="93" name="Rectangle 92"/>
            <p:cNvSpPr/>
            <p:nvPr/>
          </p:nvSpPr>
          <p:spPr>
            <a:xfrm>
              <a:off x="1055714" y="-737324"/>
              <a:ext cx="2097224" cy="360000"/>
            </a:xfrm>
            <a:prstGeom prst="rect">
              <a:avLst/>
            </a:prstGeom>
            <a:solidFill>
              <a:srgbClr val="1F407A"/>
            </a:solidFill>
            <a:ln w="19050">
              <a:solidFill>
                <a:schemeClr val="bg1"/>
              </a:solidFill>
            </a:ln>
          </p:spPr>
          <p:txBody>
            <a:bodyPr wrap="square" lIns="72000" tIns="0" rIns="72000" bIns="0" anchor="ctr">
              <a:noAutofit/>
            </a:bodyPr>
            <a:lstStyle/>
            <a:p>
              <a:r>
                <a:rPr lang="en-US" sz="1600" b="1" dirty="0">
                  <a:solidFill>
                    <a:prstClr val="white"/>
                  </a:solidFill>
                </a:rPr>
                <a:t>Bachelor &gt;&gt; </a:t>
              </a:r>
            </a:p>
          </p:txBody>
        </p:sp>
        <p:sp>
          <p:nvSpPr>
            <p:cNvPr id="97" name="Rectangle 96"/>
            <p:cNvSpPr/>
            <p:nvPr/>
          </p:nvSpPr>
          <p:spPr>
            <a:xfrm rot="16200000">
              <a:off x="-151997" y="-825333"/>
              <a:ext cx="1540629" cy="688256"/>
            </a:xfrm>
            <a:prstGeom prst="rect">
              <a:avLst/>
            </a:prstGeom>
          </p:spPr>
          <p:txBody>
            <a:bodyPr wrap="square" lIns="36000" tIns="36000" rIns="36000" bIns="36000">
              <a:spAutoFit/>
            </a:bodyPr>
            <a:lstStyle/>
            <a:p>
              <a:pPr lvl="0" algn="ctr">
                <a:defRPr/>
              </a:pPr>
              <a:r>
                <a:rPr lang="de-CH" sz="2000" kern="0" dirty="0" err="1">
                  <a:solidFill>
                    <a:schemeClr val="accent1">
                      <a:lumMod val="75000"/>
                    </a:schemeClr>
                  </a:solidFill>
                  <a:cs typeface="Calibri" panose="020F0502020204030204" pitchFamily="34" charset="0"/>
                </a:rPr>
                <a:t>education</a:t>
              </a:r>
              <a:endParaRPr lang="de-CH" sz="2000" kern="0" baseline="30000" dirty="0">
                <a:solidFill>
                  <a:schemeClr val="accent1">
                    <a:lumMod val="75000"/>
                  </a:schemeClr>
                </a:solidFill>
                <a:cs typeface="Calibri" panose="020F0502020204030204" pitchFamily="34" charset="0"/>
              </a:endParaRPr>
            </a:p>
            <a:p>
              <a:pPr lvl="0" algn="ctr">
                <a:defRPr/>
              </a:pPr>
              <a:r>
                <a:rPr lang="de-CH" sz="2000" kern="0" dirty="0" err="1">
                  <a:solidFill>
                    <a:schemeClr val="accent1">
                      <a:lumMod val="75000"/>
                    </a:schemeClr>
                  </a:solidFill>
                  <a:cs typeface="Calibri" panose="020F0502020204030204" pitchFamily="34" charset="0"/>
                </a:rPr>
                <a:t>research</a:t>
              </a:r>
              <a:endParaRPr lang="de-CH" sz="2000" kern="0" dirty="0">
                <a:solidFill>
                  <a:schemeClr val="accent1">
                    <a:lumMod val="75000"/>
                  </a:schemeClr>
                </a:solidFill>
                <a:cs typeface="Calibri" panose="020F0502020204030204" pitchFamily="34" charset="0"/>
              </a:endParaRPr>
            </a:p>
          </p:txBody>
        </p:sp>
        <p:sp>
          <p:nvSpPr>
            <p:cNvPr id="86" name="Rectangle 85"/>
            <p:cNvSpPr/>
            <p:nvPr/>
          </p:nvSpPr>
          <p:spPr>
            <a:xfrm>
              <a:off x="4518342" y="-737324"/>
              <a:ext cx="2027120" cy="360000"/>
            </a:xfrm>
            <a:prstGeom prst="rect">
              <a:avLst/>
            </a:prstGeom>
            <a:solidFill>
              <a:srgbClr val="1F407A"/>
            </a:solidFill>
            <a:ln w="19050">
              <a:solidFill>
                <a:schemeClr val="bg1"/>
              </a:solidFill>
            </a:ln>
          </p:spPr>
          <p:txBody>
            <a:bodyPr wrap="square" lIns="72000" tIns="0" rIns="72000" bIns="0" anchor="ctr">
              <a:noAutofit/>
            </a:bodyPr>
            <a:lstStyle/>
            <a:p>
              <a:r>
                <a:rPr lang="en-US" sz="1600" b="1" dirty="0">
                  <a:solidFill>
                    <a:prstClr val="white"/>
                  </a:solidFill>
                </a:rPr>
                <a:t>Doctorate &gt;&gt;</a:t>
              </a:r>
            </a:p>
          </p:txBody>
        </p:sp>
        <p:sp>
          <p:nvSpPr>
            <p:cNvPr id="90" name="Rectangle 89"/>
            <p:cNvSpPr/>
            <p:nvPr/>
          </p:nvSpPr>
          <p:spPr>
            <a:xfrm>
              <a:off x="3152940" y="-737324"/>
              <a:ext cx="1365402" cy="360000"/>
            </a:xfrm>
            <a:prstGeom prst="rect">
              <a:avLst/>
            </a:prstGeom>
            <a:solidFill>
              <a:srgbClr val="1F407A"/>
            </a:solidFill>
            <a:ln w="19050">
              <a:solidFill>
                <a:schemeClr val="bg1"/>
              </a:solidFill>
            </a:ln>
          </p:spPr>
          <p:txBody>
            <a:bodyPr wrap="square" lIns="72000" tIns="0" rIns="72000" bIns="0" anchor="ctr">
              <a:noAutofit/>
            </a:bodyPr>
            <a:lstStyle/>
            <a:p>
              <a:r>
                <a:rPr lang="en-US" sz="1600" b="1" dirty="0">
                  <a:solidFill>
                    <a:prstClr val="white"/>
                  </a:solidFill>
                </a:rPr>
                <a:t>Master &gt;&gt;</a:t>
              </a:r>
            </a:p>
          </p:txBody>
        </p:sp>
      </p:grpSp>
      <p:grpSp>
        <p:nvGrpSpPr>
          <p:cNvPr id="3" name="Group 2"/>
          <p:cNvGrpSpPr/>
          <p:nvPr/>
        </p:nvGrpSpPr>
        <p:grpSpPr>
          <a:xfrm>
            <a:off x="1028399" y="5704952"/>
            <a:ext cx="9988647" cy="391628"/>
            <a:chOff x="1055719" y="1778275"/>
            <a:chExt cx="9988647" cy="284018"/>
          </a:xfrm>
        </p:grpSpPr>
        <p:sp>
          <p:nvSpPr>
            <p:cNvPr id="51" name="Rechteck 37"/>
            <p:cNvSpPr/>
            <p:nvPr/>
          </p:nvSpPr>
          <p:spPr>
            <a:xfrm>
              <a:off x="1055719" y="1778275"/>
              <a:ext cx="4126454" cy="284018"/>
            </a:xfrm>
            <a:prstGeom prst="rect">
              <a:avLst/>
            </a:prstGeom>
            <a:noFill/>
            <a:ln w="19050">
              <a:noFill/>
            </a:ln>
          </p:spPr>
          <p:txBody>
            <a:bodyPr wrap="square" tIns="72000" bIns="72000">
              <a:spAutoFit/>
            </a:bodyPr>
            <a:lstStyle/>
            <a:p>
              <a:pPr algn="ctr"/>
              <a:r>
                <a:rPr lang="de-CH" sz="1600" spc="200" dirty="0">
                  <a:solidFill>
                    <a:srgbClr val="3A6FCE"/>
                  </a:solidFill>
                  <a:cs typeface="Calibri" panose="020F0502020204030204" pitchFamily="34" charset="0"/>
                </a:rPr>
                <a:t>entrepreneurial </a:t>
              </a:r>
              <a:r>
                <a:rPr lang="de-CH" sz="1600" spc="200" dirty="0" err="1">
                  <a:solidFill>
                    <a:srgbClr val="3A6FCE"/>
                  </a:solidFill>
                  <a:cs typeface="Calibri" panose="020F0502020204030204" pitchFamily="34" charset="0"/>
                </a:rPr>
                <a:t>thinking</a:t>
              </a:r>
              <a:endParaRPr lang="de-CH" sz="1600" spc="200" dirty="0">
                <a:solidFill>
                  <a:srgbClr val="3A6FCE"/>
                </a:solidFill>
                <a:cs typeface="Calibri" panose="020F0502020204030204" pitchFamily="34" charset="0"/>
              </a:endParaRPr>
            </a:p>
          </p:txBody>
        </p:sp>
        <p:sp>
          <p:nvSpPr>
            <p:cNvPr id="52" name="Rechteck 38"/>
            <p:cNvSpPr/>
            <p:nvPr/>
          </p:nvSpPr>
          <p:spPr>
            <a:xfrm>
              <a:off x="5821791" y="1778275"/>
              <a:ext cx="5222575" cy="284018"/>
            </a:xfrm>
            <a:prstGeom prst="rect">
              <a:avLst/>
            </a:prstGeom>
            <a:noFill/>
            <a:ln w="19050">
              <a:noFill/>
            </a:ln>
          </p:spPr>
          <p:txBody>
            <a:bodyPr wrap="square" tIns="72000" bIns="72000">
              <a:spAutoFit/>
            </a:bodyPr>
            <a:lstStyle/>
            <a:p>
              <a:pPr algn="ctr"/>
              <a:r>
                <a:rPr lang="de-CH" sz="1600" spc="200" dirty="0">
                  <a:solidFill>
                    <a:srgbClr val="3A6FCE"/>
                  </a:solidFill>
                  <a:cs typeface="Calibri" panose="020F0502020204030204" pitchFamily="34" charset="0"/>
                </a:rPr>
                <a:t>entrepreneurial </a:t>
              </a:r>
              <a:r>
                <a:rPr lang="de-CH" sz="1600" spc="200" dirty="0" err="1">
                  <a:solidFill>
                    <a:srgbClr val="3A6FCE"/>
                  </a:solidFill>
                  <a:cs typeface="Calibri" panose="020F0502020204030204" pitchFamily="34" charset="0"/>
                </a:rPr>
                <a:t>acting</a:t>
              </a:r>
              <a:endParaRPr lang="de-CH" sz="1600" spc="200" dirty="0">
                <a:solidFill>
                  <a:srgbClr val="3A6FCE"/>
                </a:solidFill>
                <a:cs typeface="Calibri" panose="020F0502020204030204" pitchFamily="34" charset="0"/>
              </a:endParaRPr>
            </a:p>
          </p:txBody>
        </p:sp>
      </p:grpSp>
      <p:sp>
        <p:nvSpPr>
          <p:cNvPr id="7" name="Title 6"/>
          <p:cNvSpPr>
            <a:spLocks noGrp="1"/>
          </p:cNvSpPr>
          <p:nvPr>
            <p:ph type="title"/>
          </p:nvPr>
        </p:nvSpPr>
        <p:spPr/>
        <p:txBody>
          <a:bodyPr/>
          <a:lstStyle/>
          <a:p>
            <a:r>
              <a:rPr lang="en-US" dirty="0"/>
              <a:t>Entrepreneurial Ecosystem of ETH Zürich</a:t>
            </a:r>
            <a:endParaRPr lang="de-CH" dirty="0"/>
          </a:p>
        </p:txBody>
      </p:sp>
      <p:sp>
        <p:nvSpPr>
          <p:cNvPr id="63" name="Rectangle 62"/>
          <p:cNvSpPr/>
          <p:nvPr/>
        </p:nvSpPr>
        <p:spPr>
          <a:xfrm>
            <a:off x="10781680" y="5793089"/>
            <a:ext cx="1047082" cy="261610"/>
          </a:xfrm>
          <a:prstGeom prst="rect">
            <a:avLst/>
          </a:prstGeom>
        </p:spPr>
        <p:txBody>
          <a:bodyPr wrap="none" anchor="ctr">
            <a:spAutoFit/>
          </a:bodyPr>
          <a:lstStyle/>
          <a:p>
            <a:pPr lvl="0" algn="r"/>
            <a:r>
              <a:rPr lang="en-US" sz="1100" dirty="0">
                <a:solidFill>
                  <a:prstClr val="black"/>
                </a:solidFill>
                <a:latin typeface="DINPro" panose="020B0504020101020102" pitchFamily="34" charset="0"/>
              </a:rPr>
              <a:t>© ETH transfer</a:t>
            </a:r>
          </a:p>
        </p:txBody>
      </p:sp>
      <p:pic>
        <p:nvPicPr>
          <p:cNvPr id="4" name="Grafik 3">
            <a:extLst>
              <a:ext uri="{FF2B5EF4-FFF2-40B4-BE49-F238E27FC236}">
                <a16:creationId xmlns:a16="http://schemas.microsoft.com/office/drawing/2014/main" id="{12696DE5-606C-436B-897F-7E82493F7F0C}"/>
              </a:ext>
            </a:extLst>
          </p:cNvPr>
          <p:cNvPicPr>
            <a:picLocks noChangeAspect="1"/>
          </p:cNvPicPr>
          <p:nvPr/>
        </p:nvPicPr>
        <p:blipFill>
          <a:blip r:embed="rId29">
            <a:extLst>
              <a:ext uri="{28A0092B-C50C-407E-A947-70E740481C1C}">
                <a14:useLocalDpi xmlns:a14="http://schemas.microsoft.com/office/drawing/2010/main" val="0"/>
              </a:ext>
            </a:extLst>
          </a:blip>
          <a:srcRect/>
          <a:stretch/>
        </p:blipFill>
        <p:spPr>
          <a:xfrm>
            <a:off x="9762154" y="1932819"/>
            <a:ext cx="1094079" cy="772612"/>
          </a:xfrm>
          <a:prstGeom prst="rect">
            <a:avLst/>
          </a:prstGeom>
        </p:spPr>
      </p:pic>
    </p:spTree>
    <p:extLst>
      <p:ext uri="{BB962C8B-B14F-4D97-AF65-F5344CB8AC3E}">
        <p14:creationId xmlns:p14="http://schemas.microsoft.com/office/powerpoint/2010/main" val="4012540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p:spPr>
        <p:txBody>
          <a:bodyPr/>
          <a:lstStyle/>
          <a:p>
            <a:r>
              <a:rPr lang="de-CH" dirty="0"/>
              <a:t>Founders «Valley of Death»</a:t>
            </a:r>
            <a:endParaRPr lang="en-US" dirty="0"/>
          </a:p>
        </p:txBody>
      </p:sp>
      <p:sp>
        <p:nvSpPr>
          <p:cNvPr id="111" name="Freeform 110"/>
          <p:cNvSpPr/>
          <p:nvPr/>
        </p:nvSpPr>
        <p:spPr>
          <a:xfrm>
            <a:off x="1719892" y="976321"/>
            <a:ext cx="8185266" cy="2575289"/>
          </a:xfrm>
          <a:custGeom>
            <a:avLst/>
            <a:gdLst>
              <a:gd name="connsiteX0" fmla="*/ 0 w 8246225"/>
              <a:gd name="connsiteY0" fmla="*/ 1745673 h 3032893"/>
              <a:gd name="connsiteX1" fmla="*/ 1288473 w 8246225"/>
              <a:gd name="connsiteY1" fmla="*/ 1180407 h 3032893"/>
              <a:gd name="connsiteX2" fmla="*/ 2776451 w 8246225"/>
              <a:gd name="connsiteY2" fmla="*/ 2028306 h 3032893"/>
              <a:gd name="connsiteX3" fmla="*/ 6450676 w 8246225"/>
              <a:gd name="connsiteY3" fmla="*/ 3009207 h 3032893"/>
              <a:gd name="connsiteX4" fmla="*/ 7498080 w 8246225"/>
              <a:gd name="connsiteY4" fmla="*/ 972589 h 3032893"/>
              <a:gd name="connsiteX5" fmla="*/ 8246225 w 8246225"/>
              <a:gd name="connsiteY5" fmla="*/ 0 h 3032893"/>
              <a:gd name="connsiteX0" fmla="*/ 0 w 8246225"/>
              <a:gd name="connsiteY0" fmla="*/ 1745673 h 3032893"/>
              <a:gd name="connsiteX1" fmla="*/ 1288473 w 8246225"/>
              <a:gd name="connsiteY1" fmla="*/ 1180407 h 3032893"/>
              <a:gd name="connsiteX2" fmla="*/ 2776451 w 8246225"/>
              <a:gd name="connsiteY2" fmla="*/ 2028306 h 3032893"/>
              <a:gd name="connsiteX3" fmla="*/ 6450676 w 8246225"/>
              <a:gd name="connsiteY3" fmla="*/ 3009207 h 3032893"/>
              <a:gd name="connsiteX4" fmla="*/ 7498080 w 8246225"/>
              <a:gd name="connsiteY4" fmla="*/ 972589 h 3032893"/>
              <a:gd name="connsiteX5" fmla="*/ 8246225 w 8246225"/>
              <a:gd name="connsiteY5" fmla="*/ 0 h 3032893"/>
              <a:gd name="connsiteX0" fmla="*/ 0 w 8246225"/>
              <a:gd name="connsiteY0" fmla="*/ 1745673 h 3032893"/>
              <a:gd name="connsiteX1" fmla="*/ 1288473 w 8246225"/>
              <a:gd name="connsiteY1" fmla="*/ 1180407 h 3032893"/>
              <a:gd name="connsiteX2" fmla="*/ 2776451 w 8246225"/>
              <a:gd name="connsiteY2" fmla="*/ 2028306 h 3032893"/>
              <a:gd name="connsiteX3" fmla="*/ 6450676 w 8246225"/>
              <a:gd name="connsiteY3" fmla="*/ 3009207 h 3032893"/>
              <a:gd name="connsiteX4" fmla="*/ 7498080 w 8246225"/>
              <a:gd name="connsiteY4" fmla="*/ 972589 h 3032893"/>
              <a:gd name="connsiteX5" fmla="*/ 8246225 w 8246225"/>
              <a:gd name="connsiteY5" fmla="*/ 0 h 3032893"/>
              <a:gd name="connsiteX0" fmla="*/ 0 w 8246225"/>
              <a:gd name="connsiteY0" fmla="*/ 1745673 h 3032893"/>
              <a:gd name="connsiteX1" fmla="*/ 1288473 w 8246225"/>
              <a:gd name="connsiteY1" fmla="*/ 1180407 h 3032893"/>
              <a:gd name="connsiteX2" fmla="*/ 2776451 w 8246225"/>
              <a:gd name="connsiteY2" fmla="*/ 2028306 h 3032893"/>
              <a:gd name="connsiteX3" fmla="*/ 6450676 w 8246225"/>
              <a:gd name="connsiteY3" fmla="*/ 3009207 h 3032893"/>
              <a:gd name="connsiteX4" fmla="*/ 7498080 w 8246225"/>
              <a:gd name="connsiteY4" fmla="*/ 972589 h 3032893"/>
              <a:gd name="connsiteX5" fmla="*/ 8246225 w 8246225"/>
              <a:gd name="connsiteY5" fmla="*/ 0 h 3032893"/>
              <a:gd name="connsiteX0" fmla="*/ 0 w 8246225"/>
              <a:gd name="connsiteY0" fmla="*/ 1745673 h 3016984"/>
              <a:gd name="connsiteX1" fmla="*/ 1288473 w 8246225"/>
              <a:gd name="connsiteY1" fmla="*/ 1180407 h 3016984"/>
              <a:gd name="connsiteX2" fmla="*/ 2352502 w 8246225"/>
              <a:gd name="connsiteY2" fmla="*/ 1654234 h 3016984"/>
              <a:gd name="connsiteX3" fmla="*/ 6450676 w 8246225"/>
              <a:gd name="connsiteY3" fmla="*/ 3009207 h 3016984"/>
              <a:gd name="connsiteX4" fmla="*/ 7498080 w 8246225"/>
              <a:gd name="connsiteY4" fmla="*/ 972589 h 3016984"/>
              <a:gd name="connsiteX5" fmla="*/ 8246225 w 8246225"/>
              <a:gd name="connsiteY5" fmla="*/ 0 h 3016984"/>
              <a:gd name="connsiteX0" fmla="*/ 0 w 8246225"/>
              <a:gd name="connsiteY0" fmla="*/ 1745673 h 3018084"/>
              <a:gd name="connsiteX1" fmla="*/ 1288473 w 8246225"/>
              <a:gd name="connsiteY1" fmla="*/ 1180407 h 3018084"/>
              <a:gd name="connsiteX2" fmla="*/ 2352502 w 8246225"/>
              <a:gd name="connsiteY2" fmla="*/ 1654234 h 3018084"/>
              <a:gd name="connsiteX3" fmla="*/ 6450676 w 8246225"/>
              <a:gd name="connsiteY3" fmla="*/ 3009207 h 3018084"/>
              <a:gd name="connsiteX4" fmla="*/ 7498080 w 8246225"/>
              <a:gd name="connsiteY4" fmla="*/ 972589 h 3018084"/>
              <a:gd name="connsiteX5" fmla="*/ 8246225 w 8246225"/>
              <a:gd name="connsiteY5" fmla="*/ 0 h 3018084"/>
              <a:gd name="connsiteX0" fmla="*/ 0 w 8188036"/>
              <a:gd name="connsiteY0" fmla="*/ 1346662 h 3018084"/>
              <a:gd name="connsiteX1" fmla="*/ 1230284 w 8188036"/>
              <a:gd name="connsiteY1" fmla="*/ 1180407 h 3018084"/>
              <a:gd name="connsiteX2" fmla="*/ 2294313 w 8188036"/>
              <a:gd name="connsiteY2" fmla="*/ 1654234 h 3018084"/>
              <a:gd name="connsiteX3" fmla="*/ 6392487 w 8188036"/>
              <a:gd name="connsiteY3" fmla="*/ 3009207 h 3018084"/>
              <a:gd name="connsiteX4" fmla="*/ 7439891 w 8188036"/>
              <a:gd name="connsiteY4" fmla="*/ 972589 h 3018084"/>
              <a:gd name="connsiteX5" fmla="*/ 8188036 w 8188036"/>
              <a:gd name="connsiteY5" fmla="*/ 0 h 3018084"/>
              <a:gd name="connsiteX0" fmla="*/ 0 w 8113222"/>
              <a:gd name="connsiteY0" fmla="*/ 1205346 h 3018084"/>
              <a:gd name="connsiteX1" fmla="*/ 1155470 w 8113222"/>
              <a:gd name="connsiteY1" fmla="*/ 1180407 h 3018084"/>
              <a:gd name="connsiteX2" fmla="*/ 2219499 w 8113222"/>
              <a:gd name="connsiteY2" fmla="*/ 1654234 h 3018084"/>
              <a:gd name="connsiteX3" fmla="*/ 6317673 w 8113222"/>
              <a:gd name="connsiteY3" fmla="*/ 3009207 h 3018084"/>
              <a:gd name="connsiteX4" fmla="*/ 7365077 w 8113222"/>
              <a:gd name="connsiteY4" fmla="*/ 972589 h 3018084"/>
              <a:gd name="connsiteX5" fmla="*/ 8113222 w 8113222"/>
              <a:gd name="connsiteY5" fmla="*/ 0 h 3018084"/>
              <a:gd name="connsiteX0" fmla="*/ 0 w 8113222"/>
              <a:gd name="connsiteY0" fmla="*/ 1205346 h 3018084"/>
              <a:gd name="connsiteX1" fmla="*/ 1155470 w 8113222"/>
              <a:gd name="connsiteY1" fmla="*/ 1180407 h 3018084"/>
              <a:gd name="connsiteX2" fmla="*/ 2219499 w 8113222"/>
              <a:gd name="connsiteY2" fmla="*/ 1654234 h 3018084"/>
              <a:gd name="connsiteX3" fmla="*/ 6317673 w 8113222"/>
              <a:gd name="connsiteY3" fmla="*/ 3009207 h 3018084"/>
              <a:gd name="connsiteX4" fmla="*/ 7365077 w 8113222"/>
              <a:gd name="connsiteY4" fmla="*/ 972589 h 3018084"/>
              <a:gd name="connsiteX5" fmla="*/ 8113222 w 8113222"/>
              <a:gd name="connsiteY5" fmla="*/ 0 h 3018084"/>
              <a:gd name="connsiteX0" fmla="*/ 0 w 8113222"/>
              <a:gd name="connsiteY0" fmla="*/ 1205346 h 3018084"/>
              <a:gd name="connsiteX1" fmla="*/ 1155470 w 8113222"/>
              <a:gd name="connsiteY1" fmla="*/ 1180407 h 3018084"/>
              <a:gd name="connsiteX2" fmla="*/ 2219499 w 8113222"/>
              <a:gd name="connsiteY2" fmla="*/ 1654234 h 3018084"/>
              <a:gd name="connsiteX3" fmla="*/ 6317673 w 8113222"/>
              <a:gd name="connsiteY3" fmla="*/ 3009207 h 3018084"/>
              <a:gd name="connsiteX4" fmla="*/ 7365077 w 8113222"/>
              <a:gd name="connsiteY4" fmla="*/ 972589 h 3018084"/>
              <a:gd name="connsiteX5" fmla="*/ 8113222 w 8113222"/>
              <a:gd name="connsiteY5" fmla="*/ 0 h 3018084"/>
              <a:gd name="connsiteX0" fmla="*/ 0 w 8121535"/>
              <a:gd name="connsiteY0" fmla="*/ 1163783 h 3018084"/>
              <a:gd name="connsiteX1" fmla="*/ 1163783 w 8121535"/>
              <a:gd name="connsiteY1" fmla="*/ 1180407 h 3018084"/>
              <a:gd name="connsiteX2" fmla="*/ 2227812 w 8121535"/>
              <a:gd name="connsiteY2" fmla="*/ 1654234 h 3018084"/>
              <a:gd name="connsiteX3" fmla="*/ 6325986 w 8121535"/>
              <a:gd name="connsiteY3" fmla="*/ 3009207 h 3018084"/>
              <a:gd name="connsiteX4" fmla="*/ 7373390 w 8121535"/>
              <a:gd name="connsiteY4" fmla="*/ 972589 h 3018084"/>
              <a:gd name="connsiteX5" fmla="*/ 8121535 w 8121535"/>
              <a:gd name="connsiteY5" fmla="*/ 0 h 3018084"/>
              <a:gd name="connsiteX0" fmla="*/ 0 w 8121535"/>
              <a:gd name="connsiteY0" fmla="*/ 1163783 h 3018084"/>
              <a:gd name="connsiteX1" fmla="*/ 1163783 w 8121535"/>
              <a:gd name="connsiteY1" fmla="*/ 1180407 h 3018084"/>
              <a:gd name="connsiteX2" fmla="*/ 2227812 w 8121535"/>
              <a:gd name="connsiteY2" fmla="*/ 1654234 h 3018084"/>
              <a:gd name="connsiteX3" fmla="*/ 6325986 w 8121535"/>
              <a:gd name="connsiteY3" fmla="*/ 3009207 h 3018084"/>
              <a:gd name="connsiteX4" fmla="*/ 7373390 w 8121535"/>
              <a:gd name="connsiteY4" fmla="*/ 972589 h 3018084"/>
              <a:gd name="connsiteX5" fmla="*/ 8121535 w 8121535"/>
              <a:gd name="connsiteY5" fmla="*/ 0 h 3018084"/>
              <a:gd name="connsiteX0" fmla="*/ 0 w 8121535"/>
              <a:gd name="connsiteY0" fmla="*/ 1163783 h 3018084"/>
              <a:gd name="connsiteX1" fmla="*/ 1163783 w 8121535"/>
              <a:gd name="connsiteY1" fmla="*/ 1180407 h 3018084"/>
              <a:gd name="connsiteX2" fmla="*/ 2227812 w 8121535"/>
              <a:gd name="connsiteY2" fmla="*/ 1654234 h 3018084"/>
              <a:gd name="connsiteX3" fmla="*/ 6325986 w 8121535"/>
              <a:gd name="connsiteY3" fmla="*/ 3009207 h 3018084"/>
              <a:gd name="connsiteX4" fmla="*/ 7373390 w 8121535"/>
              <a:gd name="connsiteY4" fmla="*/ 972589 h 3018084"/>
              <a:gd name="connsiteX5" fmla="*/ 8121535 w 8121535"/>
              <a:gd name="connsiteY5" fmla="*/ 0 h 3018084"/>
              <a:gd name="connsiteX0" fmla="*/ 0 w 8121535"/>
              <a:gd name="connsiteY0" fmla="*/ 1163783 h 3017001"/>
              <a:gd name="connsiteX1" fmla="*/ 2227812 w 8121535"/>
              <a:gd name="connsiteY1" fmla="*/ 1654234 h 3017001"/>
              <a:gd name="connsiteX2" fmla="*/ 6325986 w 8121535"/>
              <a:gd name="connsiteY2" fmla="*/ 3009207 h 3017001"/>
              <a:gd name="connsiteX3" fmla="*/ 7373390 w 8121535"/>
              <a:gd name="connsiteY3" fmla="*/ 972589 h 3017001"/>
              <a:gd name="connsiteX4" fmla="*/ 8121535 w 8121535"/>
              <a:gd name="connsiteY4" fmla="*/ 0 h 3017001"/>
              <a:gd name="connsiteX0" fmla="*/ 0 w 8121535"/>
              <a:gd name="connsiteY0" fmla="*/ 1163783 h 3017001"/>
              <a:gd name="connsiteX1" fmla="*/ 2227812 w 8121535"/>
              <a:gd name="connsiteY1" fmla="*/ 1654234 h 3017001"/>
              <a:gd name="connsiteX2" fmla="*/ 6325986 w 8121535"/>
              <a:gd name="connsiteY2" fmla="*/ 3009207 h 3017001"/>
              <a:gd name="connsiteX3" fmla="*/ 7373390 w 8121535"/>
              <a:gd name="connsiteY3" fmla="*/ 972589 h 3017001"/>
              <a:gd name="connsiteX4" fmla="*/ 8121535 w 8121535"/>
              <a:gd name="connsiteY4" fmla="*/ 0 h 3017001"/>
              <a:gd name="connsiteX0" fmla="*/ 0 w 8121535"/>
              <a:gd name="connsiteY0" fmla="*/ 1163783 h 3016217"/>
              <a:gd name="connsiteX1" fmla="*/ 2227812 w 8121535"/>
              <a:gd name="connsiteY1" fmla="*/ 1654234 h 3016217"/>
              <a:gd name="connsiteX2" fmla="*/ 6325986 w 8121535"/>
              <a:gd name="connsiteY2" fmla="*/ 3009207 h 3016217"/>
              <a:gd name="connsiteX3" fmla="*/ 7373390 w 8121535"/>
              <a:gd name="connsiteY3" fmla="*/ 972589 h 3016217"/>
              <a:gd name="connsiteX4" fmla="*/ 8121535 w 8121535"/>
              <a:gd name="connsiteY4" fmla="*/ 0 h 3016217"/>
              <a:gd name="connsiteX0" fmla="*/ 0 w 8121535"/>
              <a:gd name="connsiteY0" fmla="*/ 1163783 h 3016431"/>
              <a:gd name="connsiteX1" fmla="*/ 2227812 w 8121535"/>
              <a:gd name="connsiteY1" fmla="*/ 1654234 h 3016431"/>
              <a:gd name="connsiteX2" fmla="*/ 6325986 w 8121535"/>
              <a:gd name="connsiteY2" fmla="*/ 3009207 h 3016431"/>
              <a:gd name="connsiteX3" fmla="*/ 7373390 w 8121535"/>
              <a:gd name="connsiteY3" fmla="*/ 972589 h 3016431"/>
              <a:gd name="connsiteX4" fmla="*/ 8121535 w 8121535"/>
              <a:gd name="connsiteY4" fmla="*/ 0 h 3016431"/>
              <a:gd name="connsiteX0" fmla="*/ 0 w 8121535"/>
              <a:gd name="connsiteY0" fmla="*/ 1163783 h 3016612"/>
              <a:gd name="connsiteX1" fmla="*/ 2227812 w 8121535"/>
              <a:gd name="connsiteY1" fmla="*/ 1654234 h 3016612"/>
              <a:gd name="connsiteX2" fmla="*/ 6325986 w 8121535"/>
              <a:gd name="connsiteY2" fmla="*/ 3009207 h 3016612"/>
              <a:gd name="connsiteX3" fmla="*/ 7373390 w 8121535"/>
              <a:gd name="connsiteY3" fmla="*/ 972589 h 3016612"/>
              <a:gd name="connsiteX4" fmla="*/ 8121535 w 8121535"/>
              <a:gd name="connsiteY4" fmla="*/ 0 h 3016612"/>
              <a:gd name="connsiteX0" fmla="*/ 0 w 8121535"/>
              <a:gd name="connsiteY0" fmla="*/ 1163783 h 3016900"/>
              <a:gd name="connsiteX1" fmla="*/ 2227812 w 8121535"/>
              <a:gd name="connsiteY1" fmla="*/ 1654234 h 3016900"/>
              <a:gd name="connsiteX2" fmla="*/ 6325986 w 8121535"/>
              <a:gd name="connsiteY2" fmla="*/ 3009207 h 3016900"/>
              <a:gd name="connsiteX3" fmla="*/ 7373390 w 8121535"/>
              <a:gd name="connsiteY3" fmla="*/ 972589 h 3016900"/>
              <a:gd name="connsiteX4" fmla="*/ 8121535 w 8121535"/>
              <a:gd name="connsiteY4" fmla="*/ 0 h 3016900"/>
              <a:gd name="connsiteX0" fmla="*/ 0 w 8121535"/>
              <a:gd name="connsiteY0" fmla="*/ 1163783 h 3016900"/>
              <a:gd name="connsiteX1" fmla="*/ 2227812 w 8121535"/>
              <a:gd name="connsiteY1" fmla="*/ 1654234 h 3016900"/>
              <a:gd name="connsiteX2" fmla="*/ 6325986 w 8121535"/>
              <a:gd name="connsiteY2" fmla="*/ 3009207 h 3016900"/>
              <a:gd name="connsiteX3" fmla="*/ 7373390 w 8121535"/>
              <a:gd name="connsiteY3" fmla="*/ 972589 h 3016900"/>
              <a:gd name="connsiteX4" fmla="*/ 8121535 w 8121535"/>
              <a:gd name="connsiteY4" fmla="*/ 0 h 3016900"/>
              <a:gd name="connsiteX0" fmla="*/ 0 w 8337666"/>
              <a:gd name="connsiteY0" fmla="*/ 1180408 h 3016984"/>
              <a:gd name="connsiteX1" fmla="*/ 2443943 w 8337666"/>
              <a:gd name="connsiteY1" fmla="*/ 1654234 h 3016984"/>
              <a:gd name="connsiteX2" fmla="*/ 6542117 w 8337666"/>
              <a:gd name="connsiteY2" fmla="*/ 3009207 h 3016984"/>
              <a:gd name="connsiteX3" fmla="*/ 7589521 w 8337666"/>
              <a:gd name="connsiteY3" fmla="*/ 972589 h 3016984"/>
              <a:gd name="connsiteX4" fmla="*/ 8337666 w 8337666"/>
              <a:gd name="connsiteY4" fmla="*/ 0 h 3016984"/>
              <a:gd name="connsiteX0" fmla="*/ 0 w 8337666"/>
              <a:gd name="connsiteY0" fmla="*/ 1180408 h 3022172"/>
              <a:gd name="connsiteX1" fmla="*/ 2892830 w 8337666"/>
              <a:gd name="connsiteY1" fmla="*/ 1812176 h 3022172"/>
              <a:gd name="connsiteX2" fmla="*/ 6542117 w 8337666"/>
              <a:gd name="connsiteY2" fmla="*/ 3009207 h 3022172"/>
              <a:gd name="connsiteX3" fmla="*/ 7589521 w 8337666"/>
              <a:gd name="connsiteY3" fmla="*/ 972589 h 3022172"/>
              <a:gd name="connsiteX4" fmla="*/ 8337666 w 8337666"/>
              <a:gd name="connsiteY4" fmla="*/ 0 h 3022172"/>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58566"/>
              <a:gd name="connsiteX1" fmla="*/ 2892830 w 8337666"/>
              <a:gd name="connsiteY1" fmla="*/ 1812176 h 3058566"/>
              <a:gd name="connsiteX2" fmla="*/ 6542117 w 8337666"/>
              <a:gd name="connsiteY2" fmla="*/ 3009207 h 3058566"/>
              <a:gd name="connsiteX3" fmla="*/ 8337666 w 8337666"/>
              <a:gd name="connsiteY3" fmla="*/ 0 h 3058566"/>
              <a:gd name="connsiteX0" fmla="*/ 0 w 8337666"/>
              <a:gd name="connsiteY0" fmla="*/ 1180408 h 3058566"/>
              <a:gd name="connsiteX1" fmla="*/ 2892830 w 8337666"/>
              <a:gd name="connsiteY1" fmla="*/ 1812176 h 3058566"/>
              <a:gd name="connsiteX2" fmla="*/ 6542117 w 8337666"/>
              <a:gd name="connsiteY2" fmla="*/ 3009207 h 3058566"/>
              <a:gd name="connsiteX3" fmla="*/ 8337666 w 8337666"/>
              <a:gd name="connsiteY3" fmla="*/ 0 h 3058566"/>
              <a:gd name="connsiteX0" fmla="*/ 0 w 8337666"/>
              <a:gd name="connsiteY0" fmla="*/ 1180408 h 3098142"/>
              <a:gd name="connsiteX1" fmla="*/ 2892830 w 8337666"/>
              <a:gd name="connsiteY1" fmla="*/ 1812176 h 3098142"/>
              <a:gd name="connsiteX2" fmla="*/ 6325987 w 8337666"/>
              <a:gd name="connsiteY2" fmla="*/ 3050771 h 3098142"/>
              <a:gd name="connsiteX3" fmla="*/ 8337666 w 8337666"/>
              <a:gd name="connsiteY3" fmla="*/ 0 h 3098142"/>
              <a:gd name="connsiteX0" fmla="*/ 0 w 8337666"/>
              <a:gd name="connsiteY0" fmla="*/ 1180408 h 3050777"/>
              <a:gd name="connsiteX1" fmla="*/ 2892830 w 8337666"/>
              <a:gd name="connsiteY1" fmla="*/ 1812176 h 3050777"/>
              <a:gd name="connsiteX2" fmla="*/ 6325987 w 8337666"/>
              <a:gd name="connsiteY2" fmla="*/ 3050771 h 3050777"/>
              <a:gd name="connsiteX3" fmla="*/ 8337666 w 8337666"/>
              <a:gd name="connsiteY3" fmla="*/ 0 h 3050777"/>
              <a:gd name="connsiteX0" fmla="*/ 0 w 8142594"/>
              <a:gd name="connsiteY0" fmla="*/ 631768 h 2502137"/>
              <a:gd name="connsiteX1" fmla="*/ 2892830 w 8142594"/>
              <a:gd name="connsiteY1" fmla="*/ 1263536 h 2502137"/>
              <a:gd name="connsiteX2" fmla="*/ 6325987 w 8142594"/>
              <a:gd name="connsiteY2" fmla="*/ 2502131 h 2502137"/>
              <a:gd name="connsiteX3" fmla="*/ 8142594 w 8142594"/>
              <a:gd name="connsiteY3" fmla="*/ 0 h 2502137"/>
              <a:gd name="connsiteX0" fmla="*/ 0 w 8179170"/>
              <a:gd name="connsiteY0" fmla="*/ 729304 h 2599673"/>
              <a:gd name="connsiteX1" fmla="*/ 2892830 w 8179170"/>
              <a:gd name="connsiteY1" fmla="*/ 1361072 h 2599673"/>
              <a:gd name="connsiteX2" fmla="*/ 6325987 w 8179170"/>
              <a:gd name="connsiteY2" fmla="*/ 2599667 h 2599673"/>
              <a:gd name="connsiteX3" fmla="*/ 8179170 w 8179170"/>
              <a:gd name="connsiteY3" fmla="*/ 0 h 2599673"/>
              <a:gd name="connsiteX0" fmla="*/ 0 w 8252322"/>
              <a:gd name="connsiteY0" fmla="*/ 698824 h 2569193"/>
              <a:gd name="connsiteX1" fmla="*/ 2892830 w 8252322"/>
              <a:gd name="connsiteY1" fmla="*/ 1330592 h 2569193"/>
              <a:gd name="connsiteX2" fmla="*/ 6325987 w 8252322"/>
              <a:gd name="connsiteY2" fmla="*/ 2569187 h 2569193"/>
              <a:gd name="connsiteX3" fmla="*/ 8252322 w 8252322"/>
              <a:gd name="connsiteY3" fmla="*/ 0 h 2569193"/>
              <a:gd name="connsiteX0" fmla="*/ 0 w 8252322"/>
              <a:gd name="connsiteY0" fmla="*/ 698824 h 2569193"/>
              <a:gd name="connsiteX1" fmla="*/ 2892830 w 8252322"/>
              <a:gd name="connsiteY1" fmla="*/ 1330592 h 2569193"/>
              <a:gd name="connsiteX2" fmla="*/ 6325987 w 8252322"/>
              <a:gd name="connsiteY2" fmla="*/ 2569187 h 2569193"/>
              <a:gd name="connsiteX3" fmla="*/ 8252322 w 8252322"/>
              <a:gd name="connsiteY3" fmla="*/ 0 h 2569193"/>
              <a:gd name="connsiteX0" fmla="*/ 0 w 8252322"/>
              <a:gd name="connsiteY0" fmla="*/ 698824 h 2569193"/>
              <a:gd name="connsiteX1" fmla="*/ 2892830 w 8252322"/>
              <a:gd name="connsiteY1" fmla="*/ 1330592 h 2569193"/>
              <a:gd name="connsiteX2" fmla="*/ 6325987 w 8252322"/>
              <a:gd name="connsiteY2" fmla="*/ 2569187 h 2569193"/>
              <a:gd name="connsiteX3" fmla="*/ 8252322 w 8252322"/>
              <a:gd name="connsiteY3" fmla="*/ 0 h 2569193"/>
              <a:gd name="connsiteX0" fmla="*/ 0 w 8185266"/>
              <a:gd name="connsiteY0" fmla="*/ 704920 h 2575289"/>
              <a:gd name="connsiteX1" fmla="*/ 2892830 w 8185266"/>
              <a:gd name="connsiteY1" fmla="*/ 1336688 h 2575289"/>
              <a:gd name="connsiteX2" fmla="*/ 6325987 w 8185266"/>
              <a:gd name="connsiteY2" fmla="*/ 2575283 h 2575289"/>
              <a:gd name="connsiteX3" fmla="*/ 8185266 w 8185266"/>
              <a:gd name="connsiteY3" fmla="*/ 0 h 2575289"/>
            </a:gdLst>
            <a:ahLst/>
            <a:cxnLst>
              <a:cxn ang="0">
                <a:pos x="connsiteX0" y="connsiteY0"/>
              </a:cxn>
              <a:cxn ang="0">
                <a:pos x="connsiteX1" y="connsiteY1"/>
              </a:cxn>
              <a:cxn ang="0">
                <a:pos x="connsiteX2" y="connsiteY2"/>
              </a:cxn>
              <a:cxn ang="0">
                <a:pos x="connsiteX3" y="connsiteY3"/>
              </a:cxn>
            </a:cxnLst>
            <a:rect l="l" t="t" r="r" b="b"/>
            <a:pathLst>
              <a:path w="8185266" h="2575289">
                <a:moveTo>
                  <a:pt x="0" y="704920"/>
                </a:moveTo>
                <a:cubicBezTo>
                  <a:pt x="1220587" y="732283"/>
                  <a:pt x="1838499" y="1024961"/>
                  <a:pt x="2892830" y="1336688"/>
                </a:cubicBezTo>
                <a:cubicBezTo>
                  <a:pt x="3947161" y="1648415"/>
                  <a:pt x="5460078" y="2578054"/>
                  <a:pt x="6325987" y="2575283"/>
                </a:cubicBezTo>
                <a:cubicBezTo>
                  <a:pt x="7191896" y="2572512"/>
                  <a:pt x="7984652" y="703395"/>
                  <a:pt x="8185266" y="0"/>
                </a:cubicBezTo>
              </a:path>
            </a:pathLst>
          </a:custGeom>
          <a:solidFill>
            <a:srgbClr val="FF0066"/>
          </a:solidFill>
          <a:ln w="0" cmpd="sng">
            <a:noFill/>
            <a:prstDash val="solid"/>
          </a:ln>
        </p:spPr>
        <p:txBody>
          <a:bodyPr vert="horz" lIns="0" tIns="1270" rIns="0" bIns="0" rtlCol="0" anchor="ctr">
            <a:normAutofit fontScale="95000"/>
          </a:bodyPr>
          <a:lstStyle/>
          <a:p>
            <a:pPr>
              <a:lnSpc>
                <a:spcPts val="1300"/>
              </a:lnSpc>
              <a:spcBef>
                <a:spcPts val="500"/>
              </a:spcBef>
              <a:spcAft>
                <a:spcPts val="25"/>
              </a:spcAft>
              <a:buClr>
                <a:srgbClr val="1F407A"/>
              </a:buClr>
            </a:pPr>
            <a:endParaRPr lang="en-US" sz="1200" b="1" spc="-15">
              <a:solidFill>
                <a:srgbClr val="FF0066"/>
              </a:solidFill>
              <a:latin typeface="Arial Narrow" panose="020B0606020202030204" pitchFamily="34" charset="0"/>
            </a:endParaRPr>
          </a:p>
        </p:txBody>
      </p:sp>
      <p:sp>
        <p:nvSpPr>
          <p:cNvPr id="136" name="Rectangle 135"/>
          <p:cNvSpPr/>
          <p:nvPr/>
        </p:nvSpPr>
        <p:spPr>
          <a:xfrm>
            <a:off x="1671248" y="889721"/>
            <a:ext cx="8595360" cy="1429546"/>
          </a:xfrm>
          <a:prstGeom prst="rect">
            <a:avLst/>
          </a:prstGeom>
          <a:solidFill>
            <a:sysClr val="window" lastClr="FFFFFF"/>
          </a:solidFill>
          <a:ln>
            <a:noFill/>
          </a:ln>
        </p:spPr>
        <p:txBody>
          <a:bodyPr wrap="square" rtlCol="0" anchor="ctr">
            <a:noAutofit/>
          </a:bodyPr>
          <a:lstStyle/>
          <a:p>
            <a:pPr algn="ctr">
              <a:defRPr/>
            </a:pPr>
            <a:endParaRPr lang="en-US" sz="1400" b="1" kern="0" dirty="0">
              <a:solidFill>
                <a:srgbClr val="1269B0">
                  <a:lumMod val="60000"/>
                  <a:lumOff val="40000"/>
                </a:srgbClr>
              </a:solidFill>
              <a:latin typeface="Arial Narrow" panose="020B0606020202030204" pitchFamily="34" charset="0"/>
            </a:endParaRPr>
          </a:p>
        </p:txBody>
      </p:sp>
      <p:grpSp>
        <p:nvGrpSpPr>
          <p:cNvPr id="140" name="Group 139"/>
          <p:cNvGrpSpPr/>
          <p:nvPr/>
        </p:nvGrpSpPr>
        <p:grpSpPr>
          <a:xfrm>
            <a:off x="4115846" y="803572"/>
            <a:ext cx="2325349" cy="1518665"/>
            <a:chOff x="4163574" y="1199496"/>
            <a:chExt cx="2277621" cy="1518665"/>
          </a:xfrm>
        </p:grpSpPr>
        <p:sp>
          <p:nvSpPr>
            <p:cNvPr id="141" name="Rectangle 140"/>
            <p:cNvSpPr/>
            <p:nvPr/>
          </p:nvSpPr>
          <p:spPr>
            <a:xfrm>
              <a:off x="4163574" y="1232586"/>
              <a:ext cx="2277621" cy="1485575"/>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p:cNvSpPr/>
            <p:nvPr/>
          </p:nvSpPr>
          <p:spPr>
            <a:xfrm>
              <a:off x="4580392" y="1199496"/>
              <a:ext cx="1379805" cy="259045"/>
            </a:xfrm>
            <a:prstGeom prst="rect">
              <a:avLst/>
            </a:prstGeom>
            <a:noFill/>
          </p:spPr>
          <p:txBody>
            <a:bodyPr wrap="none">
              <a:spAutoFit/>
            </a:bodyPr>
            <a:lstStyle/>
            <a:p>
              <a:pPr lvl="0">
                <a:lnSpc>
                  <a:spcPts val="1300"/>
                </a:lnSpc>
                <a:buClr>
                  <a:srgbClr val="1F407A"/>
                </a:buClr>
                <a:defRPr/>
              </a:pPr>
              <a:r>
                <a:rPr lang="en-US" sz="1200" b="1" spc="-15" dirty="0">
                  <a:solidFill>
                    <a:srgbClr val="204080"/>
                  </a:solidFill>
                  <a:latin typeface="Arial Narrow" panose="020B0606020202030204" pitchFamily="34" charset="0"/>
                </a:rPr>
                <a:t>Public / Private Gap </a:t>
              </a:r>
              <a:r>
                <a:rPr lang="en-US" sz="1200" b="1" i="1" spc="-15" dirty="0">
                  <a:solidFill>
                    <a:srgbClr val="204080"/>
                  </a:solidFill>
                  <a:latin typeface="Arial Narrow" panose="020B0606020202030204" pitchFamily="34" charset="0"/>
                </a:rPr>
                <a:t>!</a:t>
              </a:r>
            </a:p>
          </p:txBody>
        </p:sp>
      </p:grpSp>
      <p:grpSp>
        <p:nvGrpSpPr>
          <p:cNvPr id="172" name="Group 171"/>
          <p:cNvGrpSpPr/>
          <p:nvPr/>
        </p:nvGrpSpPr>
        <p:grpSpPr>
          <a:xfrm>
            <a:off x="1838225" y="803572"/>
            <a:ext cx="2277621" cy="1513826"/>
            <a:chOff x="1838225" y="1207093"/>
            <a:chExt cx="2277621" cy="1513826"/>
          </a:xfrm>
        </p:grpSpPr>
        <p:sp>
          <p:nvSpPr>
            <p:cNvPr id="173" name="Rectangle 172"/>
            <p:cNvSpPr/>
            <p:nvPr/>
          </p:nvSpPr>
          <p:spPr>
            <a:xfrm>
              <a:off x="1838225" y="1240185"/>
              <a:ext cx="2277621" cy="1480734"/>
            </a:xfrm>
            <a:prstGeom prst="rect">
              <a:avLst/>
            </a:prstGeom>
            <a:solidFill>
              <a:srgbClr val="99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p:cNvSpPr/>
            <p:nvPr/>
          </p:nvSpPr>
          <p:spPr>
            <a:xfrm>
              <a:off x="2394788" y="1207093"/>
              <a:ext cx="955070" cy="259045"/>
            </a:xfrm>
            <a:prstGeom prst="rect">
              <a:avLst/>
            </a:prstGeom>
          </p:spPr>
          <p:txBody>
            <a:bodyPr wrap="none">
              <a:spAutoFit/>
            </a:bodyPr>
            <a:lstStyle/>
            <a:p>
              <a:pPr lvl="0">
                <a:lnSpc>
                  <a:spcPts val="1300"/>
                </a:lnSpc>
                <a:buClr>
                  <a:srgbClr val="1F407A"/>
                </a:buClr>
                <a:defRPr/>
              </a:pPr>
              <a:r>
                <a:rPr lang="en-US" sz="1200" b="1" spc="-15" dirty="0">
                  <a:solidFill>
                    <a:srgbClr val="204080"/>
                  </a:solidFill>
                  <a:latin typeface="Arial Narrow" panose="020B0606020202030204" pitchFamily="34" charset="0"/>
                </a:rPr>
                <a:t>Public Funds</a:t>
              </a:r>
            </a:p>
          </p:txBody>
        </p:sp>
      </p:grpSp>
      <p:grpSp>
        <p:nvGrpSpPr>
          <p:cNvPr id="185" name="Group 184"/>
          <p:cNvGrpSpPr/>
          <p:nvPr/>
        </p:nvGrpSpPr>
        <p:grpSpPr>
          <a:xfrm>
            <a:off x="6439035" y="823290"/>
            <a:ext cx="3466123" cy="1494108"/>
            <a:chOff x="6478255" y="1217518"/>
            <a:chExt cx="3426903" cy="1494108"/>
          </a:xfrm>
        </p:grpSpPr>
        <p:sp>
          <p:nvSpPr>
            <p:cNvPr id="186" name="Rectangle 185"/>
            <p:cNvSpPr/>
            <p:nvPr/>
          </p:nvSpPr>
          <p:spPr>
            <a:xfrm>
              <a:off x="6478255" y="1230892"/>
              <a:ext cx="3426903" cy="1480734"/>
            </a:xfrm>
            <a:prstGeom prst="rect">
              <a:avLst/>
            </a:prstGeom>
            <a:solidFill>
              <a:srgbClr val="ABE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186"/>
            <p:cNvSpPr/>
            <p:nvPr/>
          </p:nvSpPr>
          <p:spPr>
            <a:xfrm>
              <a:off x="7826702" y="1217518"/>
              <a:ext cx="730008" cy="259045"/>
            </a:xfrm>
            <a:prstGeom prst="rect">
              <a:avLst/>
            </a:prstGeom>
          </p:spPr>
          <p:txBody>
            <a:bodyPr wrap="none">
              <a:spAutoFit/>
            </a:bodyPr>
            <a:lstStyle/>
            <a:p>
              <a:pPr lvl="0">
                <a:lnSpc>
                  <a:spcPts val="1300"/>
                </a:lnSpc>
                <a:buClr>
                  <a:srgbClr val="1F407A"/>
                </a:buClr>
                <a:defRPr/>
              </a:pPr>
              <a:r>
                <a:rPr lang="en-US" sz="1200" b="1" spc="-15" dirty="0">
                  <a:solidFill>
                    <a:srgbClr val="204080"/>
                  </a:solidFill>
                  <a:latin typeface="Arial Narrow" panose="020B0606020202030204" pitchFamily="34" charset="0"/>
                </a:rPr>
                <a:t>Investors</a:t>
              </a:r>
            </a:p>
          </p:txBody>
        </p:sp>
      </p:grpSp>
      <p:sp>
        <p:nvSpPr>
          <p:cNvPr id="188" name="Textplatzhalter 86"/>
          <p:cNvSpPr txBox="1">
            <a:spLocks/>
          </p:cNvSpPr>
          <p:nvPr/>
        </p:nvSpPr>
        <p:spPr>
          <a:xfrm>
            <a:off x="7687215" y="3722677"/>
            <a:ext cx="1080000" cy="204663"/>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spc="-15" dirty="0">
                <a:solidFill>
                  <a:srgbClr val="FF0066"/>
                </a:solidFill>
                <a:latin typeface="Arial Narrow" panose="020B0606020202030204" pitchFamily="34" charset="0"/>
              </a:rPr>
              <a:t>Alpha Series</a:t>
            </a:r>
          </a:p>
        </p:txBody>
      </p:sp>
      <p:sp>
        <p:nvSpPr>
          <p:cNvPr id="189" name="Textplatzhalter 89"/>
          <p:cNvSpPr txBox="1">
            <a:spLocks/>
          </p:cNvSpPr>
          <p:nvPr/>
        </p:nvSpPr>
        <p:spPr>
          <a:xfrm>
            <a:off x="8857014" y="3186954"/>
            <a:ext cx="1248886" cy="153137"/>
          </a:xfrm>
          <a:prstGeom prst="rect">
            <a:avLst/>
          </a:prstGeom>
          <a:noFill/>
          <a:ln w="0" cmpd="sng">
            <a:noFill/>
            <a:prstDash val="solid"/>
          </a:ln>
        </p:spPr>
        <p:txBody>
          <a:bodyPr vert="horz" lIns="0" tIns="0" rIns="0" bIns="0" rtlCol="0" anchor="t">
            <a:no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spc="-15" dirty="0">
                <a:solidFill>
                  <a:srgbClr val="FF0066"/>
                </a:solidFill>
                <a:latin typeface="Arial Narrow" panose="020B0606020202030204" pitchFamily="34" charset="0"/>
              </a:rPr>
              <a:t>Growth / Revenue</a:t>
            </a:r>
          </a:p>
        </p:txBody>
      </p:sp>
      <p:sp>
        <p:nvSpPr>
          <p:cNvPr id="190" name="Freeform 189"/>
          <p:cNvSpPr/>
          <p:nvPr/>
        </p:nvSpPr>
        <p:spPr>
          <a:xfrm>
            <a:off x="1719892" y="976321"/>
            <a:ext cx="8185266" cy="2575289"/>
          </a:xfrm>
          <a:custGeom>
            <a:avLst/>
            <a:gdLst>
              <a:gd name="connsiteX0" fmla="*/ 0 w 8246225"/>
              <a:gd name="connsiteY0" fmla="*/ 1745673 h 3032893"/>
              <a:gd name="connsiteX1" fmla="*/ 1288473 w 8246225"/>
              <a:gd name="connsiteY1" fmla="*/ 1180407 h 3032893"/>
              <a:gd name="connsiteX2" fmla="*/ 2776451 w 8246225"/>
              <a:gd name="connsiteY2" fmla="*/ 2028306 h 3032893"/>
              <a:gd name="connsiteX3" fmla="*/ 6450676 w 8246225"/>
              <a:gd name="connsiteY3" fmla="*/ 3009207 h 3032893"/>
              <a:gd name="connsiteX4" fmla="*/ 7498080 w 8246225"/>
              <a:gd name="connsiteY4" fmla="*/ 972589 h 3032893"/>
              <a:gd name="connsiteX5" fmla="*/ 8246225 w 8246225"/>
              <a:gd name="connsiteY5" fmla="*/ 0 h 3032893"/>
              <a:gd name="connsiteX0" fmla="*/ 0 w 8246225"/>
              <a:gd name="connsiteY0" fmla="*/ 1745673 h 3032893"/>
              <a:gd name="connsiteX1" fmla="*/ 1288473 w 8246225"/>
              <a:gd name="connsiteY1" fmla="*/ 1180407 h 3032893"/>
              <a:gd name="connsiteX2" fmla="*/ 2776451 w 8246225"/>
              <a:gd name="connsiteY2" fmla="*/ 2028306 h 3032893"/>
              <a:gd name="connsiteX3" fmla="*/ 6450676 w 8246225"/>
              <a:gd name="connsiteY3" fmla="*/ 3009207 h 3032893"/>
              <a:gd name="connsiteX4" fmla="*/ 7498080 w 8246225"/>
              <a:gd name="connsiteY4" fmla="*/ 972589 h 3032893"/>
              <a:gd name="connsiteX5" fmla="*/ 8246225 w 8246225"/>
              <a:gd name="connsiteY5" fmla="*/ 0 h 3032893"/>
              <a:gd name="connsiteX0" fmla="*/ 0 w 8246225"/>
              <a:gd name="connsiteY0" fmla="*/ 1745673 h 3032893"/>
              <a:gd name="connsiteX1" fmla="*/ 1288473 w 8246225"/>
              <a:gd name="connsiteY1" fmla="*/ 1180407 h 3032893"/>
              <a:gd name="connsiteX2" fmla="*/ 2776451 w 8246225"/>
              <a:gd name="connsiteY2" fmla="*/ 2028306 h 3032893"/>
              <a:gd name="connsiteX3" fmla="*/ 6450676 w 8246225"/>
              <a:gd name="connsiteY3" fmla="*/ 3009207 h 3032893"/>
              <a:gd name="connsiteX4" fmla="*/ 7498080 w 8246225"/>
              <a:gd name="connsiteY4" fmla="*/ 972589 h 3032893"/>
              <a:gd name="connsiteX5" fmla="*/ 8246225 w 8246225"/>
              <a:gd name="connsiteY5" fmla="*/ 0 h 3032893"/>
              <a:gd name="connsiteX0" fmla="*/ 0 w 8246225"/>
              <a:gd name="connsiteY0" fmla="*/ 1745673 h 3032893"/>
              <a:gd name="connsiteX1" fmla="*/ 1288473 w 8246225"/>
              <a:gd name="connsiteY1" fmla="*/ 1180407 h 3032893"/>
              <a:gd name="connsiteX2" fmla="*/ 2776451 w 8246225"/>
              <a:gd name="connsiteY2" fmla="*/ 2028306 h 3032893"/>
              <a:gd name="connsiteX3" fmla="*/ 6450676 w 8246225"/>
              <a:gd name="connsiteY3" fmla="*/ 3009207 h 3032893"/>
              <a:gd name="connsiteX4" fmla="*/ 7498080 w 8246225"/>
              <a:gd name="connsiteY4" fmla="*/ 972589 h 3032893"/>
              <a:gd name="connsiteX5" fmla="*/ 8246225 w 8246225"/>
              <a:gd name="connsiteY5" fmla="*/ 0 h 3032893"/>
              <a:gd name="connsiteX0" fmla="*/ 0 w 8246225"/>
              <a:gd name="connsiteY0" fmla="*/ 1745673 h 3016984"/>
              <a:gd name="connsiteX1" fmla="*/ 1288473 w 8246225"/>
              <a:gd name="connsiteY1" fmla="*/ 1180407 h 3016984"/>
              <a:gd name="connsiteX2" fmla="*/ 2352502 w 8246225"/>
              <a:gd name="connsiteY2" fmla="*/ 1654234 h 3016984"/>
              <a:gd name="connsiteX3" fmla="*/ 6450676 w 8246225"/>
              <a:gd name="connsiteY3" fmla="*/ 3009207 h 3016984"/>
              <a:gd name="connsiteX4" fmla="*/ 7498080 w 8246225"/>
              <a:gd name="connsiteY4" fmla="*/ 972589 h 3016984"/>
              <a:gd name="connsiteX5" fmla="*/ 8246225 w 8246225"/>
              <a:gd name="connsiteY5" fmla="*/ 0 h 3016984"/>
              <a:gd name="connsiteX0" fmla="*/ 0 w 8246225"/>
              <a:gd name="connsiteY0" fmla="*/ 1745673 h 3018084"/>
              <a:gd name="connsiteX1" fmla="*/ 1288473 w 8246225"/>
              <a:gd name="connsiteY1" fmla="*/ 1180407 h 3018084"/>
              <a:gd name="connsiteX2" fmla="*/ 2352502 w 8246225"/>
              <a:gd name="connsiteY2" fmla="*/ 1654234 h 3018084"/>
              <a:gd name="connsiteX3" fmla="*/ 6450676 w 8246225"/>
              <a:gd name="connsiteY3" fmla="*/ 3009207 h 3018084"/>
              <a:gd name="connsiteX4" fmla="*/ 7498080 w 8246225"/>
              <a:gd name="connsiteY4" fmla="*/ 972589 h 3018084"/>
              <a:gd name="connsiteX5" fmla="*/ 8246225 w 8246225"/>
              <a:gd name="connsiteY5" fmla="*/ 0 h 3018084"/>
              <a:gd name="connsiteX0" fmla="*/ 0 w 8188036"/>
              <a:gd name="connsiteY0" fmla="*/ 1346662 h 3018084"/>
              <a:gd name="connsiteX1" fmla="*/ 1230284 w 8188036"/>
              <a:gd name="connsiteY1" fmla="*/ 1180407 h 3018084"/>
              <a:gd name="connsiteX2" fmla="*/ 2294313 w 8188036"/>
              <a:gd name="connsiteY2" fmla="*/ 1654234 h 3018084"/>
              <a:gd name="connsiteX3" fmla="*/ 6392487 w 8188036"/>
              <a:gd name="connsiteY3" fmla="*/ 3009207 h 3018084"/>
              <a:gd name="connsiteX4" fmla="*/ 7439891 w 8188036"/>
              <a:gd name="connsiteY4" fmla="*/ 972589 h 3018084"/>
              <a:gd name="connsiteX5" fmla="*/ 8188036 w 8188036"/>
              <a:gd name="connsiteY5" fmla="*/ 0 h 3018084"/>
              <a:gd name="connsiteX0" fmla="*/ 0 w 8113222"/>
              <a:gd name="connsiteY0" fmla="*/ 1205346 h 3018084"/>
              <a:gd name="connsiteX1" fmla="*/ 1155470 w 8113222"/>
              <a:gd name="connsiteY1" fmla="*/ 1180407 h 3018084"/>
              <a:gd name="connsiteX2" fmla="*/ 2219499 w 8113222"/>
              <a:gd name="connsiteY2" fmla="*/ 1654234 h 3018084"/>
              <a:gd name="connsiteX3" fmla="*/ 6317673 w 8113222"/>
              <a:gd name="connsiteY3" fmla="*/ 3009207 h 3018084"/>
              <a:gd name="connsiteX4" fmla="*/ 7365077 w 8113222"/>
              <a:gd name="connsiteY4" fmla="*/ 972589 h 3018084"/>
              <a:gd name="connsiteX5" fmla="*/ 8113222 w 8113222"/>
              <a:gd name="connsiteY5" fmla="*/ 0 h 3018084"/>
              <a:gd name="connsiteX0" fmla="*/ 0 w 8113222"/>
              <a:gd name="connsiteY0" fmla="*/ 1205346 h 3018084"/>
              <a:gd name="connsiteX1" fmla="*/ 1155470 w 8113222"/>
              <a:gd name="connsiteY1" fmla="*/ 1180407 h 3018084"/>
              <a:gd name="connsiteX2" fmla="*/ 2219499 w 8113222"/>
              <a:gd name="connsiteY2" fmla="*/ 1654234 h 3018084"/>
              <a:gd name="connsiteX3" fmla="*/ 6317673 w 8113222"/>
              <a:gd name="connsiteY3" fmla="*/ 3009207 h 3018084"/>
              <a:gd name="connsiteX4" fmla="*/ 7365077 w 8113222"/>
              <a:gd name="connsiteY4" fmla="*/ 972589 h 3018084"/>
              <a:gd name="connsiteX5" fmla="*/ 8113222 w 8113222"/>
              <a:gd name="connsiteY5" fmla="*/ 0 h 3018084"/>
              <a:gd name="connsiteX0" fmla="*/ 0 w 8113222"/>
              <a:gd name="connsiteY0" fmla="*/ 1205346 h 3018084"/>
              <a:gd name="connsiteX1" fmla="*/ 1155470 w 8113222"/>
              <a:gd name="connsiteY1" fmla="*/ 1180407 h 3018084"/>
              <a:gd name="connsiteX2" fmla="*/ 2219499 w 8113222"/>
              <a:gd name="connsiteY2" fmla="*/ 1654234 h 3018084"/>
              <a:gd name="connsiteX3" fmla="*/ 6317673 w 8113222"/>
              <a:gd name="connsiteY3" fmla="*/ 3009207 h 3018084"/>
              <a:gd name="connsiteX4" fmla="*/ 7365077 w 8113222"/>
              <a:gd name="connsiteY4" fmla="*/ 972589 h 3018084"/>
              <a:gd name="connsiteX5" fmla="*/ 8113222 w 8113222"/>
              <a:gd name="connsiteY5" fmla="*/ 0 h 3018084"/>
              <a:gd name="connsiteX0" fmla="*/ 0 w 8121535"/>
              <a:gd name="connsiteY0" fmla="*/ 1163783 h 3018084"/>
              <a:gd name="connsiteX1" fmla="*/ 1163783 w 8121535"/>
              <a:gd name="connsiteY1" fmla="*/ 1180407 h 3018084"/>
              <a:gd name="connsiteX2" fmla="*/ 2227812 w 8121535"/>
              <a:gd name="connsiteY2" fmla="*/ 1654234 h 3018084"/>
              <a:gd name="connsiteX3" fmla="*/ 6325986 w 8121535"/>
              <a:gd name="connsiteY3" fmla="*/ 3009207 h 3018084"/>
              <a:gd name="connsiteX4" fmla="*/ 7373390 w 8121535"/>
              <a:gd name="connsiteY4" fmla="*/ 972589 h 3018084"/>
              <a:gd name="connsiteX5" fmla="*/ 8121535 w 8121535"/>
              <a:gd name="connsiteY5" fmla="*/ 0 h 3018084"/>
              <a:gd name="connsiteX0" fmla="*/ 0 w 8121535"/>
              <a:gd name="connsiteY0" fmla="*/ 1163783 h 3018084"/>
              <a:gd name="connsiteX1" fmla="*/ 1163783 w 8121535"/>
              <a:gd name="connsiteY1" fmla="*/ 1180407 h 3018084"/>
              <a:gd name="connsiteX2" fmla="*/ 2227812 w 8121535"/>
              <a:gd name="connsiteY2" fmla="*/ 1654234 h 3018084"/>
              <a:gd name="connsiteX3" fmla="*/ 6325986 w 8121535"/>
              <a:gd name="connsiteY3" fmla="*/ 3009207 h 3018084"/>
              <a:gd name="connsiteX4" fmla="*/ 7373390 w 8121535"/>
              <a:gd name="connsiteY4" fmla="*/ 972589 h 3018084"/>
              <a:gd name="connsiteX5" fmla="*/ 8121535 w 8121535"/>
              <a:gd name="connsiteY5" fmla="*/ 0 h 3018084"/>
              <a:gd name="connsiteX0" fmla="*/ 0 w 8121535"/>
              <a:gd name="connsiteY0" fmla="*/ 1163783 h 3018084"/>
              <a:gd name="connsiteX1" fmla="*/ 1163783 w 8121535"/>
              <a:gd name="connsiteY1" fmla="*/ 1180407 h 3018084"/>
              <a:gd name="connsiteX2" fmla="*/ 2227812 w 8121535"/>
              <a:gd name="connsiteY2" fmla="*/ 1654234 h 3018084"/>
              <a:gd name="connsiteX3" fmla="*/ 6325986 w 8121535"/>
              <a:gd name="connsiteY3" fmla="*/ 3009207 h 3018084"/>
              <a:gd name="connsiteX4" fmla="*/ 7373390 w 8121535"/>
              <a:gd name="connsiteY4" fmla="*/ 972589 h 3018084"/>
              <a:gd name="connsiteX5" fmla="*/ 8121535 w 8121535"/>
              <a:gd name="connsiteY5" fmla="*/ 0 h 3018084"/>
              <a:gd name="connsiteX0" fmla="*/ 0 w 8121535"/>
              <a:gd name="connsiteY0" fmla="*/ 1163783 h 3017001"/>
              <a:gd name="connsiteX1" fmla="*/ 2227812 w 8121535"/>
              <a:gd name="connsiteY1" fmla="*/ 1654234 h 3017001"/>
              <a:gd name="connsiteX2" fmla="*/ 6325986 w 8121535"/>
              <a:gd name="connsiteY2" fmla="*/ 3009207 h 3017001"/>
              <a:gd name="connsiteX3" fmla="*/ 7373390 w 8121535"/>
              <a:gd name="connsiteY3" fmla="*/ 972589 h 3017001"/>
              <a:gd name="connsiteX4" fmla="*/ 8121535 w 8121535"/>
              <a:gd name="connsiteY4" fmla="*/ 0 h 3017001"/>
              <a:gd name="connsiteX0" fmla="*/ 0 w 8121535"/>
              <a:gd name="connsiteY0" fmla="*/ 1163783 h 3017001"/>
              <a:gd name="connsiteX1" fmla="*/ 2227812 w 8121535"/>
              <a:gd name="connsiteY1" fmla="*/ 1654234 h 3017001"/>
              <a:gd name="connsiteX2" fmla="*/ 6325986 w 8121535"/>
              <a:gd name="connsiteY2" fmla="*/ 3009207 h 3017001"/>
              <a:gd name="connsiteX3" fmla="*/ 7373390 w 8121535"/>
              <a:gd name="connsiteY3" fmla="*/ 972589 h 3017001"/>
              <a:gd name="connsiteX4" fmla="*/ 8121535 w 8121535"/>
              <a:gd name="connsiteY4" fmla="*/ 0 h 3017001"/>
              <a:gd name="connsiteX0" fmla="*/ 0 w 8121535"/>
              <a:gd name="connsiteY0" fmla="*/ 1163783 h 3016217"/>
              <a:gd name="connsiteX1" fmla="*/ 2227812 w 8121535"/>
              <a:gd name="connsiteY1" fmla="*/ 1654234 h 3016217"/>
              <a:gd name="connsiteX2" fmla="*/ 6325986 w 8121535"/>
              <a:gd name="connsiteY2" fmla="*/ 3009207 h 3016217"/>
              <a:gd name="connsiteX3" fmla="*/ 7373390 w 8121535"/>
              <a:gd name="connsiteY3" fmla="*/ 972589 h 3016217"/>
              <a:gd name="connsiteX4" fmla="*/ 8121535 w 8121535"/>
              <a:gd name="connsiteY4" fmla="*/ 0 h 3016217"/>
              <a:gd name="connsiteX0" fmla="*/ 0 w 8121535"/>
              <a:gd name="connsiteY0" fmla="*/ 1163783 h 3016431"/>
              <a:gd name="connsiteX1" fmla="*/ 2227812 w 8121535"/>
              <a:gd name="connsiteY1" fmla="*/ 1654234 h 3016431"/>
              <a:gd name="connsiteX2" fmla="*/ 6325986 w 8121535"/>
              <a:gd name="connsiteY2" fmla="*/ 3009207 h 3016431"/>
              <a:gd name="connsiteX3" fmla="*/ 7373390 w 8121535"/>
              <a:gd name="connsiteY3" fmla="*/ 972589 h 3016431"/>
              <a:gd name="connsiteX4" fmla="*/ 8121535 w 8121535"/>
              <a:gd name="connsiteY4" fmla="*/ 0 h 3016431"/>
              <a:gd name="connsiteX0" fmla="*/ 0 w 8121535"/>
              <a:gd name="connsiteY0" fmla="*/ 1163783 h 3016612"/>
              <a:gd name="connsiteX1" fmla="*/ 2227812 w 8121535"/>
              <a:gd name="connsiteY1" fmla="*/ 1654234 h 3016612"/>
              <a:gd name="connsiteX2" fmla="*/ 6325986 w 8121535"/>
              <a:gd name="connsiteY2" fmla="*/ 3009207 h 3016612"/>
              <a:gd name="connsiteX3" fmla="*/ 7373390 w 8121535"/>
              <a:gd name="connsiteY3" fmla="*/ 972589 h 3016612"/>
              <a:gd name="connsiteX4" fmla="*/ 8121535 w 8121535"/>
              <a:gd name="connsiteY4" fmla="*/ 0 h 3016612"/>
              <a:gd name="connsiteX0" fmla="*/ 0 w 8121535"/>
              <a:gd name="connsiteY0" fmla="*/ 1163783 h 3016900"/>
              <a:gd name="connsiteX1" fmla="*/ 2227812 w 8121535"/>
              <a:gd name="connsiteY1" fmla="*/ 1654234 h 3016900"/>
              <a:gd name="connsiteX2" fmla="*/ 6325986 w 8121535"/>
              <a:gd name="connsiteY2" fmla="*/ 3009207 h 3016900"/>
              <a:gd name="connsiteX3" fmla="*/ 7373390 w 8121535"/>
              <a:gd name="connsiteY3" fmla="*/ 972589 h 3016900"/>
              <a:gd name="connsiteX4" fmla="*/ 8121535 w 8121535"/>
              <a:gd name="connsiteY4" fmla="*/ 0 h 3016900"/>
              <a:gd name="connsiteX0" fmla="*/ 0 w 8121535"/>
              <a:gd name="connsiteY0" fmla="*/ 1163783 h 3016900"/>
              <a:gd name="connsiteX1" fmla="*/ 2227812 w 8121535"/>
              <a:gd name="connsiteY1" fmla="*/ 1654234 h 3016900"/>
              <a:gd name="connsiteX2" fmla="*/ 6325986 w 8121535"/>
              <a:gd name="connsiteY2" fmla="*/ 3009207 h 3016900"/>
              <a:gd name="connsiteX3" fmla="*/ 7373390 w 8121535"/>
              <a:gd name="connsiteY3" fmla="*/ 972589 h 3016900"/>
              <a:gd name="connsiteX4" fmla="*/ 8121535 w 8121535"/>
              <a:gd name="connsiteY4" fmla="*/ 0 h 3016900"/>
              <a:gd name="connsiteX0" fmla="*/ 0 w 8337666"/>
              <a:gd name="connsiteY0" fmla="*/ 1180408 h 3016984"/>
              <a:gd name="connsiteX1" fmla="*/ 2443943 w 8337666"/>
              <a:gd name="connsiteY1" fmla="*/ 1654234 h 3016984"/>
              <a:gd name="connsiteX2" fmla="*/ 6542117 w 8337666"/>
              <a:gd name="connsiteY2" fmla="*/ 3009207 h 3016984"/>
              <a:gd name="connsiteX3" fmla="*/ 7589521 w 8337666"/>
              <a:gd name="connsiteY3" fmla="*/ 972589 h 3016984"/>
              <a:gd name="connsiteX4" fmla="*/ 8337666 w 8337666"/>
              <a:gd name="connsiteY4" fmla="*/ 0 h 3016984"/>
              <a:gd name="connsiteX0" fmla="*/ 0 w 8337666"/>
              <a:gd name="connsiteY0" fmla="*/ 1180408 h 3022172"/>
              <a:gd name="connsiteX1" fmla="*/ 2892830 w 8337666"/>
              <a:gd name="connsiteY1" fmla="*/ 1812176 h 3022172"/>
              <a:gd name="connsiteX2" fmla="*/ 6542117 w 8337666"/>
              <a:gd name="connsiteY2" fmla="*/ 3009207 h 3022172"/>
              <a:gd name="connsiteX3" fmla="*/ 7589521 w 8337666"/>
              <a:gd name="connsiteY3" fmla="*/ 972589 h 3022172"/>
              <a:gd name="connsiteX4" fmla="*/ 8337666 w 8337666"/>
              <a:gd name="connsiteY4" fmla="*/ 0 h 3022172"/>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22456"/>
              <a:gd name="connsiteX1" fmla="*/ 2892830 w 8337666"/>
              <a:gd name="connsiteY1" fmla="*/ 1812176 h 3022456"/>
              <a:gd name="connsiteX2" fmla="*/ 6542117 w 8337666"/>
              <a:gd name="connsiteY2" fmla="*/ 3009207 h 3022456"/>
              <a:gd name="connsiteX3" fmla="*/ 7589521 w 8337666"/>
              <a:gd name="connsiteY3" fmla="*/ 972589 h 3022456"/>
              <a:gd name="connsiteX4" fmla="*/ 8337666 w 8337666"/>
              <a:gd name="connsiteY4" fmla="*/ 0 h 3022456"/>
              <a:gd name="connsiteX0" fmla="*/ 0 w 8337666"/>
              <a:gd name="connsiteY0" fmla="*/ 1180408 h 3058566"/>
              <a:gd name="connsiteX1" fmla="*/ 2892830 w 8337666"/>
              <a:gd name="connsiteY1" fmla="*/ 1812176 h 3058566"/>
              <a:gd name="connsiteX2" fmla="*/ 6542117 w 8337666"/>
              <a:gd name="connsiteY2" fmla="*/ 3009207 h 3058566"/>
              <a:gd name="connsiteX3" fmla="*/ 8337666 w 8337666"/>
              <a:gd name="connsiteY3" fmla="*/ 0 h 3058566"/>
              <a:gd name="connsiteX0" fmla="*/ 0 w 8337666"/>
              <a:gd name="connsiteY0" fmla="*/ 1180408 h 3058566"/>
              <a:gd name="connsiteX1" fmla="*/ 2892830 w 8337666"/>
              <a:gd name="connsiteY1" fmla="*/ 1812176 h 3058566"/>
              <a:gd name="connsiteX2" fmla="*/ 6542117 w 8337666"/>
              <a:gd name="connsiteY2" fmla="*/ 3009207 h 3058566"/>
              <a:gd name="connsiteX3" fmla="*/ 8337666 w 8337666"/>
              <a:gd name="connsiteY3" fmla="*/ 0 h 3058566"/>
              <a:gd name="connsiteX0" fmla="*/ 0 w 8337666"/>
              <a:gd name="connsiteY0" fmla="*/ 1180408 h 3098142"/>
              <a:gd name="connsiteX1" fmla="*/ 2892830 w 8337666"/>
              <a:gd name="connsiteY1" fmla="*/ 1812176 h 3098142"/>
              <a:gd name="connsiteX2" fmla="*/ 6325987 w 8337666"/>
              <a:gd name="connsiteY2" fmla="*/ 3050771 h 3098142"/>
              <a:gd name="connsiteX3" fmla="*/ 8337666 w 8337666"/>
              <a:gd name="connsiteY3" fmla="*/ 0 h 3098142"/>
              <a:gd name="connsiteX0" fmla="*/ 0 w 8337666"/>
              <a:gd name="connsiteY0" fmla="*/ 1180408 h 3050777"/>
              <a:gd name="connsiteX1" fmla="*/ 2892830 w 8337666"/>
              <a:gd name="connsiteY1" fmla="*/ 1812176 h 3050777"/>
              <a:gd name="connsiteX2" fmla="*/ 6325987 w 8337666"/>
              <a:gd name="connsiteY2" fmla="*/ 3050771 h 3050777"/>
              <a:gd name="connsiteX3" fmla="*/ 8337666 w 8337666"/>
              <a:gd name="connsiteY3" fmla="*/ 0 h 3050777"/>
              <a:gd name="connsiteX0" fmla="*/ 0 w 8142594"/>
              <a:gd name="connsiteY0" fmla="*/ 631768 h 2502137"/>
              <a:gd name="connsiteX1" fmla="*/ 2892830 w 8142594"/>
              <a:gd name="connsiteY1" fmla="*/ 1263536 h 2502137"/>
              <a:gd name="connsiteX2" fmla="*/ 6325987 w 8142594"/>
              <a:gd name="connsiteY2" fmla="*/ 2502131 h 2502137"/>
              <a:gd name="connsiteX3" fmla="*/ 8142594 w 8142594"/>
              <a:gd name="connsiteY3" fmla="*/ 0 h 2502137"/>
              <a:gd name="connsiteX0" fmla="*/ 0 w 8179170"/>
              <a:gd name="connsiteY0" fmla="*/ 729304 h 2599673"/>
              <a:gd name="connsiteX1" fmla="*/ 2892830 w 8179170"/>
              <a:gd name="connsiteY1" fmla="*/ 1361072 h 2599673"/>
              <a:gd name="connsiteX2" fmla="*/ 6325987 w 8179170"/>
              <a:gd name="connsiteY2" fmla="*/ 2599667 h 2599673"/>
              <a:gd name="connsiteX3" fmla="*/ 8179170 w 8179170"/>
              <a:gd name="connsiteY3" fmla="*/ 0 h 2599673"/>
              <a:gd name="connsiteX0" fmla="*/ 0 w 8252322"/>
              <a:gd name="connsiteY0" fmla="*/ 698824 h 2569193"/>
              <a:gd name="connsiteX1" fmla="*/ 2892830 w 8252322"/>
              <a:gd name="connsiteY1" fmla="*/ 1330592 h 2569193"/>
              <a:gd name="connsiteX2" fmla="*/ 6325987 w 8252322"/>
              <a:gd name="connsiteY2" fmla="*/ 2569187 h 2569193"/>
              <a:gd name="connsiteX3" fmla="*/ 8252322 w 8252322"/>
              <a:gd name="connsiteY3" fmla="*/ 0 h 2569193"/>
              <a:gd name="connsiteX0" fmla="*/ 0 w 8252322"/>
              <a:gd name="connsiteY0" fmla="*/ 698824 h 2569193"/>
              <a:gd name="connsiteX1" fmla="*/ 2892830 w 8252322"/>
              <a:gd name="connsiteY1" fmla="*/ 1330592 h 2569193"/>
              <a:gd name="connsiteX2" fmla="*/ 6325987 w 8252322"/>
              <a:gd name="connsiteY2" fmla="*/ 2569187 h 2569193"/>
              <a:gd name="connsiteX3" fmla="*/ 8252322 w 8252322"/>
              <a:gd name="connsiteY3" fmla="*/ 0 h 2569193"/>
              <a:gd name="connsiteX0" fmla="*/ 0 w 8252322"/>
              <a:gd name="connsiteY0" fmla="*/ 698824 h 2569193"/>
              <a:gd name="connsiteX1" fmla="*/ 2892830 w 8252322"/>
              <a:gd name="connsiteY1" fmla="*/ 1330592 h 2569193"/>
              <a:gd name="connsiteX2" fmla="*/ 6325987 w 8252322"/>
              <a:gd name="connsiteY2" fmla="*/ 2569187 h 2569193"/>
              <a:gd name="connsiteX3" fmla="*/ 8252322 w 8252322"/>
              <a:gd name="connsiteY3" fmla="*/ 0 h 2569193"/>
              <a:gd name="connsiteX0" fmla="*/ 0 w 8185266"/>
              <a:gd name="connsiteY0" fmla="*/ 704920 h 2575289"/>
              <a:gd name="connsiteX1" fmla="*/ 2892830 w 8185266"/>
              <a:gd name="connsiteY1" fmla="*/ 1336688 h 2575289"/>
              <a:gd name="connsiteX2" fmla="*/ 6325987 w 8185266"/>
              <a:gd name="connsiteY2" fmla="*/ 2575283 h 2575289"/>
              <a:gd name="connsiteX3" fmla="*/ 8185266 w 8185266"/>
              <a:gd name="connsiteY3" fmla="*/ 0 h 2575289"/>
            </a:gdLst>
            <a:ahLst/>
            <a:cxnLst>
              <a:cxn ang="0">
                <a:pos x="connsiteX0" y="connsiteY0"/>
              </a:cxn>
              <a:cxn ang="0">
                <a:pos x="connsiteX1" y="connsiteY1"/>
              </a:cxn>
              <a:cxn ang="0">
                <a:pos x="connsiteX2" y="connsiteY2"/>
              </a:cxn>
              <a:cxn ang="0">
                <a:pos x="connsiteX3" y="connsiteY3"/>
              </a:cxn>
            </a:cxnLst>
            <a:rect l="l" t="t" r="r" b="b"/>
            <a:pathLst>
              <a:path w="8185266" h="2575289">
                <a:moveTo>
                  <a:pt x="0" y="704920"/>
                </a:moveTo>
                <a:cubicBezTo>
                  <a:pt x="1220587" y="732283"/>
                  <a:pt x="1838499" y="1024961"/>
                  <a:pt x="2892830" y="1336688"/>
                </a:cubicBezTo>
                <a:cubicBezTo>
                  <a:pt x="3947161" y="1648415"/>
                  <a:pt x="5460078" y="2578054"/>
                  <a:pt x="6325987" y="2575283"/>
                </a:cubicBezTo>
                <a:cubicBezTo>
                  <a:pt x="7191896" y="2572512"/>
                  <a:pt x="7984652" y="703395"/>
                  <a:pt x="8185266" y="0"/>
                </a:cubicBezTo>
              </a:path>
            </a:pathLst>
          </a:custGeom>
          <a:noFill/>
          <a:ln w="28575">
            <a:solidFill>
              <a:schemeClr val="bg1">
                <a:lumMod val="50000"/>
              </a:schemeClr>
            </a:solidFill>
          </a:ln>
        </p:spPr>
        <p:txBody>
          <a:bodyPr rtlCol="0" anchor="ctr"/>
          <a:lstStyle/>
          <a:p>
            <a:pPr algn="ctr">
              <a:defRPr/>
            </a:pPr>
            <a:endParaRPr lang="en-US" sz="1200" kern="0">
              <a:solidFill>
                <a:prstClr val="black"/>
              </a:solidFill>
              <a:latin typeface="Arial Narrow" panose="020B0606020202030204" pitchFamily="34" charset="0"/>
            </a:endParaRPr>
          </a:p>
        </p:txBody>
      </p:sp>
      <p:cxnSp>
        <p:nvCxnSpPr>
          <p:cNvPr id="191" name="Straight Connector 190"/>
          <p:cNvCxnSpPr/>
          <p:nvPr/>
        </p:nvCxnSpPr>
        <p:spPr>
          <a:xfrm>
            <a:off x="1671248" y="2318303"/>
            <a:ext cx="8595360" cy="0"/>
          </a:xfrm>
          <a:prstGeom prst="line">
            <a:avLst/>
          </a:prstGeom>
          <a:noFill/>
          <a:ln w="19050" cap="rnd" cmpd="sng" algn="ctr">
            <a:solidFill>
              <a:sysClr val="windowText" lastClr="000000"/>
            </a:solidFill>
            <a:prstDash val="solid"/>
            <a:headEnd type="none" w="med" len="med"/>
            <a:tailEnd type="triangle" w="lg" len="lg"/>
          </a:ln>
          <a:effectLst/>
        </p:spPr>
      </p:cxnSp>
      <p:grpSp>
        <p:nvGrpSpPr>
          <p:cNvPr id="192" name="Group 191"/>
          <p:cNvGrpSpPr/>
          <p:nvPr/>
        </p:nvGrpSpPr>
        <p:grpSpPr>
          <a:xfrm>
            <a:off x="3213299" y="5234844"/>
            <a:ext cx="1800200" cy="221602"/>
            <a:chOff x="1691680" y="5661248"/>
            <a:chExt cx="1800200" cy="221602"/>
          </a:xfrm>
          <a:noFill/>
        </p:grpSpPr>
        <p:grpSp>
          <p:nvGrpSpPr>
            <p:cNvPr id="193" name="Group 192"/>
            <p:cNvGrpSpPr/>
            <p:nvPr/>
          </p:nvGrpSpPr>
          <p:grpSpPr>
            <a:xfrm>
              <a:off x="1691680" y="5718049"/>
              <a:ext cx="581996" cy="108000"/>
              <a:chOff x="2069869" y="6016152"/>
              <a:chExt cx="2560320" cy="152400"/>
            </a:xfrm>
            <a:grpFill/>
          </p:grpSpPr>
          <p:cxnSp>
            <p:nvCxnSpPr>
              <p:cNvPr id="195" name="Straight Arrow Connector 194"/>
              <p:cNvCxnSpPr/>
              <p:nvPr/>
            </p:nvCxnSpPr>
            <p:spPr>
              <a:xfrm>
                <a:off x="2069869" y="6092352"/>
                <a:ext cx="2560320" cy="0"/>
              </a:xfrm>
              <a:prstGeom prst="straightConnector1">
                <a:avLst/>
              </a:prstGeom>
              <a:grpFill/>
              <a:ln w="19050" cap="flat" cmpd="sng" algn="ctr">
                <a:solidFill>
                  <a:srgbClr val="1269B0">
                    <a:lumMod val="60000"/>
                    <a:lumOff val="40000"/>
                  </a:srgbClr>
                </a:solidFill>
                <a:prstDash val="solid"/>
                <a:headEnd type="none" w="med" len="med"/>
                <a:tailEnd type="none" w="med" len="med"/>
              </a:ln>
              <a:effectLst/>
            </p:spPr>
          </p:cxnSp>
          <p:cxnSp>
            <p:nvCxnSpPr>
              <p:cNvPr id="196" name="Straight Arrow Connector 195"/>
              <p:cNvCxnSpPr/>
              <p:nvPr/>
            </p:nvCxnSpPr>
            <p:spPr>
              <a:xfrm flipV="1">
                <a:off x="2077143" y="6016152"/>
                <a:ext cx="0" cy="152400"/>
              </a:xfrm>
              <a:prstGeom prst="straightConnector1">
                <a:avLst/>
              </a:prstGeom>
              <a:grpFill/>
              <a:ln w="19050" cap="flat" cmpd="sng" algn="ctr">
                <a:solidFill>
                  <a:srgbClr val="1269B0">
                    <a:lumMod val="60000"/>
                    <a:lumOff val="40000"/>
                  </a:srgbClr>
                </a:solidFill>
                <a:prstDash val="solid"/>
                <a:headEnd type="none" w="med" len="med"/>
                <a:tailEnd type="none" w="med" len="med"/>
              </a:ln>
              <a:effectLst/>
            </p:spPr>
          </p:cxnSp>
          <p:cxnSp>
            <p:nvCxnSpPr>
              <p:cNvPr id="197" name="Straight Arrow Connector 196"/>
              <p:cNvCxnSpPr/>
              <p:nvPr/>
            </p:nvCxnSpPr>
            <p:spPr>
              <a:xfrm flipV="1">
                <a:off x="4630189" y="6016152"/>
                <a:ext cx="0" cy="152400"/>
              </a:xfrm>
              <a:prstGeom prst="straightConnector1">
                <a:avLst/>
              </a:prstGeom>
              <a:grpFill/>
              <a:ln w="19050" cap="flat" cmpd="sng" algn="ctr">
                <a:solidFill>
                  <a:srgbClr val="1269B0">
                    <a:lumMod val="60000"/>
                    <a:lumOff val="40000"/>
                  </a:srgbClr>
                </a:solidFill>
                <a:prstDash val="solid"/>
                <a:headEnd type="none" w="med" len="med"/>
                <a:tailEnd type="none" w="med" len="med"/>
              </a:ln>
              <a:effectLst/>
            </p:spPr>
          </p:cxnSp>
        </p:grpSp>
        <p:sp>
          <p:nvSpPr>
            <p:cNvPr id="194" name="Rectangle 193"/>
            <p:cNvSpPr/>
            <p:nvPr/>
          </p:nvSpPr>
          <p:spPr>
            <a:xfrm>
              <a:off x="2290769" y="5661248"/>
              <a:ext cx="1201111" cy="221602"/>
            </a:xfrm>
            <a:prstGeom prst="rect">
              <a:avLst/>
            </a:prstGeom>
            <a:grpFill/>
            <a:ln w="0" cmpd="sng">
              <a:noFill/>
              <a:prstDash val="solid"/>
            </a:ln>
          </p:spPr>
          <p:txBody>
            <a:bodyPr vert="horz" lIns="0" tIns="0" rIns="0" bIns="0" rtlCol="0" anchor="ctr">
              <a:noAutofit/>
            </a:bodyPr>
            <a:lstStyle/>
            <a:p>
              <a:pPr algn="ctr">
                <a:lnSpc>
                  <a:spcPts val="1300"/>
                </a:lnSpc>
                <a:spcBef>
                  <a:spcPts val="500"/>
                </a:spcBef>
                <a:buClr>
                  <a:srgbClr val="1F407A"/>
                </a:buClr>
              </a:pPr>
              <a:r>
                <a:rPr lang="de-CH" sz="1200" b="1" spc="-15" dirty="0">
                  <a:solidFill>
                    <a:srgbClr val="1269B0">
                      <a:lumMod val="60000"/>
                      <a:lumOff val="40000"/>
                    </a:srgbClr>
                  </a:solidFill>
                  <a:latin typeface="Arial Narrow" panose="020B0606020202030204" pitchFamily="34" charset="0"/>
                </a:rPr>
                <a:t>Entrepreneur Club</a:t>
              </a:r>
              <a:endParaRPr lang="en-US" sz="1200" b="1" spc="-15" dirty="0">
                <a:solidFill>
                  <a:srgbClr val="1269B0">
                    <a:lumMod val="60000"/>
                    <a:lumOff val="40000"/>
                  </a:srgbClr>
                </a:solidFill>
                <a:latin typeface="Arial Narrow" panose="020B0606020202030204" pitchFamily="34" charset="0"/>
              </a:endParaRPr>
            </a:p>
          </p:txBody>
        </p:sp>
      </p:grpSp>
      <p:grpSp>
        <p:nvGrpSpPr>
          <p:cNvPr id="198" name="Group 197"/>
          <p:cNvGrpSpPr/>
          <p:nvPr/>
        </p:nvGrpSpPr>
        <p:grpSpPr>
          <a:xfrm>
            <a:off x="3433721" y="4117086"/>
            <a:ext cx="2263854" cy="245533"/>
            <a:chOff x="1912102" y="4638709"/>
            <a:chExt cx="2263854" cy="245533"/>
          </a:xfrm>
        </p:grpSpPr>
        <p:grpSp>
          <p:nvGrpSpPr>
            <p:cNvPr id="199" name="Group 198"/>
            <p:cNvGrpSpPr/>
            <p:nvPr/>
          </p:nvGrpSpPr>
          <p:grpSpPr>
            <a:xfrm>
              <a:off x="1912102" y="4695511"/>
              <a:ext cx="1219738" cy="108000"/>
              <a:chOff x="2069869" y="6016152"/>
              <a:chExt cx="2560320" cy="152400"/>
            </a:xfrm>
          </p:grpSpPr>
          <p:cxnSp>
            <p:nvCxnSpPr>
              <p:cNvPr id="201" name="Straight Arrow Connector 200"/>
              <p:cNvCxnSpPr/>
              <p:nvPr/>
            </p:nvCxnSpPr>
            <p:spPr>
              <a:xfrm>
                <a:off x="2069869" y="6092352"/>
                <a:ext cx="2560320" cy="0"/>
              </a:xfrm>
              <a:prstGeom prst="straightConnector1">
                <a:avLst/>
              </a:prstGeom>
              <a:noFill/>
              <a:ln w="19050" cap="flat" cmpd="sng" algn="ctr">
                <a:solidFill>
                  <a:srgbClr val="CC66FF"/>
                </a:solidFill>
                <a:prstDash val="solid"/>
                <a:headEnd type="none" w="med" len="med"/>
                <a:tailEnd type="none" w="med" len="med"/>
              </a:ln>
              <a:effectLst/>
            </p:spPr>
          </p:cxnSp>
          <p:cxnSp>
            <p:nvCxnSpPr>
              <p:cNvPr id="202" name="Straight Arrow Connector 201"/>
              <p:cNvCxnSpPr/>
              <p:nvPr/>
            </p:nvCxnSpPr>
            <p:spPr>
              <a:xfrm flipV="1">
                <a:off x="2077143" y="6016152"/>
                <a:ext cx="0" cy="152400"/>
              </a:xfrm>
              <a:prstGeom prst="straightConnector1">
                <a:avLst/>
              </a:prstGeom>
              <a:noFill/>
              <a:ln w="19050" cap="flat" cmpd="sng" algn="ctr">
                <a:solidFill>
                  <a:srgbClr val="CC66FF"/>
                </a:solidFill>
                <a:prstDash val="solid"/>
                <a:headEnd type="none" w="med" len="med"/>
                <a:tailEnd type="none" w="med" len="med"/>
              </a:ln>
              <a:effectLst/>
            </p:spPr>
          </p:cxnSp>
          <p:cxnSp>
            <p:nvCxnSpPr>
              <p:cNvPr id="203" name="Straight Arrow Connector 202"/>
              <p:cNvCxnSpPr/>
              <p:nvPr/>
            </p:nvCxnSpPr>
            <p:spPr>
              <a:xfrm flipV="1">
                <a:off x="4630189" y="6016152"/>
                <a:ext cx="0" cy="152400"/>
              </a:xfrm>
              <a:prstGeom prst="straightConnector1">
                <a:avLst/>
              </a:prstGeom>
              <a:noFill/>
              <a:ln w="19050" cap="flat" cmpd="sng" algn="ctr">
                <a:solidFill>
                  <a:srgbClr val="CC66FF"/>
                </a:solidFill>
                <a:prstDash val="solid"/>
                <a:headEnd type="none" w="med" len="med"/>
                <a:tailEnd type="none" w="med" len="med"/>
              </a:ln>
              <a:effectLst/>
            </p:spPr>
          </p:cxnSp>
        </p:grpSp>
        <p:sp>
          <p:nvSpPr>
            <p:cNvPr id="200" name="Rectangle 199"/>
            <p:cNvSpPr/>
            <p:nvPr/>
          </p:nvSpPr>
          <p:spPr>
            <a:xfrm>
              <a:off x="3192867" y="4638709"/>
              <a:ext cx="983089" cy="245533"/>
            </a:xfrm>
            <a:prstGeom prst="rect">
              <a:avLst/>
            </a:prstGeom>
            <a:noFill/>
            <a:ln w="0" cmpd="sng">
              <a:noFill/>
              <a:prstDash val="solid"/>
            </a:ln>
          </p:spPr>
          <p:txBody>
            <a:bodyPr vert="horz" lIns="0" tIns="0" rIns="0" bIns="0" rtlCol="0" anchor="ctr">
              <a:noAutofit/>
            </a:bodyPr>
            <a:lstStyle/>
            <a:p>
              <a:pPr>
                <a:lnSpc>
                  <a:spcPts val="1300"/>
                </a:lnSpc>
                <a:spcBef>
                  <a:spcPts val="500"/>
                </a:spcBef>
                <a:buClr>
                  <a:srgbClr val="1F407A"/>
                </a:buClr>
              </a:pPr>
              <a:r>
                <a:rPr lang="de-CH" sz="1200" b="1" spc="-15" dirty="0">
                  <a:solidFill>
                    <a:srgbClr val="CC66FF"/>
                  </a:solidFill>
                  <a:latin typeface="Arial Narrow" panose="020B0606020202030204" pitchFamily="34" charset="0"/>
                </a:rPr>
                <a:t>Focus Projects</a:t>
              </a:r>
              <a:endParaRPr lang="en-US" sz="1200" b="1" spc="-15" dirty="0">
                <a:solidFill>
                  <a:srgbClr val="CC66FF"/>
                </a:solidFill>
                <a:latin typeface="Arial Narrow" panose="020B0606020202030204" pitchFamily="34" charset="0"/>
              </a:endParaRPr>
            </a:p>
          </p:txBody>
        </p:sp>
      </p:grpSp>
      <p:grpSp>
        <p:nvGrpSpPr>
          <p:cNvPr id="204" name="Group 203"/>
          <p:cNvGrpSpPr/>
          <p:nvPr/>
        </p:nvGrpSpPr>
        <p:grpSpPr>
          <a:xfrm>
            <a:off x="1800055" y="5769326"/>
            <a:ext cx="2349348" cy="221602"/>
            <a:chOff x="261856" y="6237312"/>
            <a:chExt cx="2940595" cy="221602"/>
          </a:xfrm>
        </p:grpSpPr>
        <p:grpSp>
          <p:nvGrpSpPr>
            <p:cNvPr id="205" name="Group 204"/>
            <p:cNvGrpSpPr/>
            <p:nvPr/>
          </p:nvGrpSpPr>
          <p:grpSpPr>
            <a:xfrm>
              <a:off x="766685" y="6294113"/>
              <a:ext cx="2435766" cy="108000"/>
              <a:chOff x="2069869" y="6016152"/>
              <a:chExt cx="2560320" cy="152400"/>
            </a:xfrm>
          </p:grpSpPr>
          <p:cxnSp>
            <p:nvCxnSpPr>
              <p:cNvPr id="207" name="Straight Arrow Connector 206"/>
              <p:cNvCxnSpPr/>
              <p:nvPr/>
            </p:nvCxnSpPr>
            <p:spPr>
              <a:xfrm>
                <a:off x="2069869" y="6092352"/>
                <a:ext cx="2560320" cy="0"/>
              </a:xfrm>
              <a:prstGeom prst="straightConnector1">
                <a:avLst/>
              </a:prstGeom>
              <a:noFill/>
              <a:ln w="19050" cap="flat" cmpd="sng" algn="ctr">
                <a:solidFill>
                  <a:srgbClr val="1269B0"/>
                </a:solidFill>
                <a:prstDash val="solid"/>
                <a:headEnd type="none" w="med" len="med"/>
                <a:tailEnd type="none" w="med" len="med"/>
              </a:ln>
              <a:effectLst/>
            </p:spPr>
          </p:cxnSp>
          <p:cxnSp>
            <p:nvCxnSpPr>
              <p:cNvPr id="208" name="Straight Arrow Connector 207"/>
              <p:cNvCxnSpPr/>
              <p:nvPr/>
            </p:nvCxnSpPr>
            <p:spPr>
              <a:xfrm flipV="1">
                <a:off x="2077143" y="6016152"/>
                <a:ext cx="0" cy="152400"/>
              </a:xfrm>
              <a:prstGeom prst="straightConnector1">
                <a:avLst/>
              </a:prstGeom>
              <a:noFill/>
              <a:ln w="19050" cap="flat" cmpd="sng" algn="ctr">
                <a:solidFill>
                  <a:srgbClr val="1269B0"/>
                </a:solidFill>
                <a:prstDash val="solid"/>
                <a:headEnd type="none" w="med" len="med"/>
                <a:tailEnd type="none" w="med" len="med"/>
              </a:ln>
              <a:effectLst/>
            </p:spPr>
          </p:cxnSp>
          <p:cxnSp>
            <p:nvCxnSpPr>
              <p:cNvPr id="209" name="Straight Arrow Connector 208"/>
              <p:cNvCxnSpPr/>
              <p:nvPr/>
            </p:nvCxnSpPr>
            <p:spPr>
              <a:xfrm flipV="1">
                <a:off x="4630189" y="6016152"/>
                <a:ext cx="0" cy="152400"/>
              </a:xfrm>
              <a:prstGeom prst="straightConnector1">
                <a:avLst/>
              </a:prstGeom>
              <a:noFill/>
              <a:ln w="19050" cap="flat" cmpd="sng" algn="ctr">
                <a:solidFill>
                  <a:srgbClr val="1269B0"/>
                </a:solidFill>
                <a:prstDash val="solid"/>
                <a:headEnd type="none" w="med" len="med"/>
                <a:tailEnd type="none" w="med" len="med"/>
              </a:ln>
              <a:effectLst/>
            </p:spPr>
          </p:cxnSp>
        </p:grpSp>
        <p:sp>
          <p:nvSpPr>
            <p:cNvPr id="206" name="Rectangle 205"/>
            <p:cNvSpPr/>
            <p:nvPr/>
          </p:nvSpPr>
          <p:spPr>
            <a:xfrm>
              <a:off x="261856" y="6237312"/>
              <a:ext cx="1654464" cy="221602"/>
            </a:xfrm>
            <a:prstGeom prst="rect">
              <a:avLst/>
            </a:prstGeom>
            <a:solidFill>
              <a:schemeClr val="bg1"/>
            </a:solidFill>
            <a:ln w="0" cmpd="sng">
              <a:noFill/>
              <a:prstDash val="solid"/>
            </a:ln>
          </p:spPr>
          <p:txBody>
            <a:bodyPr vert="horz" lIns="0" tIns="0" rIns="0" bIns="0" rtlCol="0" anchor="ctr">
              <a:noAutofit/>
            </a:bodyPr>
            <a:lstStyle/>
            <a:p>
              <a:pPr algn="ctr">
                <a:lnSpc>
                  <a:spcPts val="1300"/>
                </a:lnSpc>
                <a:spcBef>
                  <a:spcPts val="500"/>
                </a:spcBef>
                <a:buClr>
                  <a:srgbClr val="1F407A"/>
                </a:buClr>
              </a:pPr>
              <a:r>
                <a:rPr lang="de-CH" sz="1200" b="1" spc="-15" dirty="0">
                  <a:solidFill>
                    <a:srgbClr val="1F407A"/>
                  </a:solidFill>
                  <a:latin typeface="Arial Narrow" panose="020B0606020202030204" pitchFamily="34" charset="0"/>
                </a:rPr>
                <a:t>16 ETH Departments</a:t>
              </a:r>
              <a:endParaRPr lang="en-US" sz="1200" b="1" spc="-15" dirty="0">
                <a:solidFill>
                  <a:srgbClr val="1F407A"/>
                </a:solidFill>
                <a:latin typeface="Arial Narrow" panose="020B0606020202030204" pitchFamily="34" charset="0"/>
              </a:endParaRPr>
            </a:p>
          </p:txBody>
        </p:sp>
      </p:grpSp>
      <p:grpSp>
        <p:nvGrpSpPr>
          <p:cNvPr id="210" name="Group 209"/>
          <p:cNvGrpSpPr/>
          <p:nvPr/>
        </p:nvGrpSpPr>
        <p:grpSpPr>
          <a:xfrm>
            <a:off x="5812526" y="3974704"/>
            <a:ext cx="4169525" cy="221602"/>
            <a:chOff x="4310148" y="4422685"/>
            <a:chExt cx="4150284" cy="221602"/>
          </a:xfrm>
        </p:grpSpPr>
        <p:grpSp>
          <p:nvGrpSpPr>
            <p:cNvPr id="211" name="Group 210"/>
            <p:cNvGrpSpPr/>
            <p:nvPr/>
          </p:nvGrpSpPr>
          <p:grpSpPr>
            <a:xfrm>
              <a:off x="4310148" y="4479486"/>
              <a:ext cx="3949729" cy="108000"/>
              <a:chOff x="2937002" y="5712471"/>
              <a:chExt cx="5322876" cy="108000"/>
            </a:xfrm>
          </p:grpSpPr>
          <p:cxnSp>
            <p:nvCxnSpPr>
              <p:cNvPr id="213" name="Straight Arrow Connector 212"/>
              <p:cNvCxnSpPr/>
              <p:nvPr/>
            </p:nvCxnSpPr>
            <p:spPr>
              <a:xfrm>
                <a:off x="2937002" y="5766471"/>
                <a:ext cx="4862358" cy="0"/>
              </a:xfrm>
              <a:prstGeom prst="straightConnector1">
                <a:avLst/>
              </a:prstGeom>
              <a:noFill/>
              <a:ln w="19050" cap="flat" cmpd="sng" algn="ctr">
                <a:solidFill>
                  <a:srgbClr val="CC66FF"/>
                </a:solidFill>
                <a:prstDash val="solid"/>
                <a:headEnd type="none" w="med" len="med"/>
                <a:tailEnd type="none" w="med" len="med"/>
              </a:ln>
              <a:effectLst/>
            </p:spPr>
          </p:cxnSp>
          <p:cxnSp>
            <p:nvCxnSpPr>
              <p:cNvPr id="214" name="Straight Arrow Connector 213"/>
              <p:cNvCxnSpPr/>
              <p:nvPr/>
            </p:nvCxnSpPr>
            <p:spPr>
              <a:xfrm flipV="1">
                <a:off x="2937002" y="5712471"/>
                <a:ext cx="0" cy="108000"/>
              </a:xfrm>
              <a:prstGeom prst="straightConnector1">
                <a:avLst/>
              </a:prstGeom>
              <a:noFill/>
              <a:ln w="19050" cap="flat" cmpd="sng" algn="ctr">
                <a:solidFill>
                  <a:srgbClr val="CC66FF"/>
                </a:solidFill>
                <a:prstDash val="solid"/>
                <a:headEnd type="none" w="med" len="med"/>
                <a:tailEnd type="none" w="med" len="med"/>
              </a:ln>
              <a:effectLst/>
            </p:spPr>
          </p:cxnSp>
          <p:cxnSp>
            <p:nvCxnSpPr>
              <p:cNvPr id="215" name="Straight Arrow Connector 214"/>
              <p:cNvCxnSpPr/>
              <p:nvPr/>
            </p:nvCxnSpPr>
            <p:spPr>
              <a:xfrm>
                <a:off x="7796442" y="5766471"/>
                <a:ext cx="463436" cy="0"/>
              </a:xfrm>
              <a:prstGeom prst="straightConnector1">
                <a:avLst/>
              </a:prstGeom>
              <a:noFill/>
              <a:ln w="19050" cap="flat" cmpd="sng" algn="ctr">
                <a:solidFill>
                  <a:srgbClr val="FF66FF"/>
                </a:solidFill>
                <a:prstDash val="dash"/>
                <a:headEnd type="none" w="med" len="med"/>
                <a:tailEnd type="none" w="med" len="med"/>
              </a:ln>
              <a:effectLst/>
            </p:spPr>
          </p:cxnSp>
        </p:grpSp>
        <p:sp>
          <p:nvSpPr>
            <p:cNvPr id="212" name="Rectangle 211"/>
            <p:cNvSpPr/>
            <p:nvPr/>
          </p:nvSpPr>
          <p:spPr>
            <a:xfrm>
              <a:off x="7553902" y="4422685"/>
              <a:ext cx="906530" cy="221602"/>
            </a:xfrm>
            <a:prstGeom prst="rect">
              <a:avLst/>
            </a:prstGeom>
            <a:solidFill>
              <a:schemeClr val="bg1"/>
            </a:solidFill>
            <a:ln w="0" cmpd="sng">
              <a:noFill/>
              <a:prstDash val="solid"/>
            </a:ln>
          </p:spPr>
          <p:txBody>
            <a:bodyPr vert="horz" lIns="0" tIns="0" rIns="0" bIns="0" rtlCol="0" anchor="ctr">
              <a:noAutofit/>
            </a:bodyPr>
            <a:lstStyle/>
            <a:p>
              <a:pPr algn="ctr">
                <a:lnSpc>
                  <a:spcPts val="1300"/>
                </a:lnSpc>
                <a:spcBef>
                  <a:spcPts val="500"/>
                </a:spcBef>
                <a:buClr>
                  <a:srgbClr val="1F407A"/>
                </a:buClr>
              </a:pPr>
              <a:r>
                <a:rPr lang="de-CH" sz="1200" b="1" spc="-15" dirty="0">
                  <a:solidFill>
                    <a:srgbClr val="CC66FF"/>
                  </a:solidFill>
                  <a:latin typeface="Arial Narrow" panose="020B0606020202030204" pitchFamily="34" charset="0"/>
                </a:rPr>
                <a:t>ETH spin-offs</a:t>
              </a:r>
              <a:endParaRPr lang="en-US" sz="1200" b="1" spc="-15" dirty="0">
                <a:solidFill>
                  <a:srgbClr val="CC66FF"/>
                </a:solidFill>
                <a:latin typeface="Arial Narrow" panose="020B0606020202030204" pitchFamily="34" charset="0"/>
              </a:endParaRPr>
            </a:p>
          </p:txBody>
        </p:sp>
      </p:grpSp>
      <p:grpSp>
        <p:nvGrpSpPr>
          <p:cNvPr id="216" name="Group 215"/>
          <p:cNvGrpSpPr/>
          <p:nvPr/>
        </p:nvGrpSpPr>
        <p:grpSpPr>
          <a:xfrm>
            <a:off x="3006554" y="4302550"/>
            <a:ext cx="1707932" cy="212214"/>
            <a:chOff x="1484935" y="4728954"/>
            <a:chExt cx="1707932" cy="212214"/>
          </a:xfrm>
        </p:grpSpPr>
        <p:grpSp>
          <p:nvGrpSpPr>
            <p:cNvPr id="217" name="Group 216"/>
            <p:cNvGrpSpPr/>
            <p:nvPr/>
          </p:nvGrpSpPr>
          <p:grpSpPr>
            <a:xfrm>
              <a:off x="1484935" y="4781061"/>
              <a:ext cx="532190" cy="108000"/>
              <a:chOff x="2069869" y="6016152"/>
              <a:chExt cx="2560320" cy="152400"/>
            </a:xfrm>
          </p:grpSpPr>
          <p:cxnSp>
            <p:nvCxnSpPr>
              <p:cNvPr id="219" name="Straight Arrow Connector 218"/>
              <p:cNvCxnSpPr/>
              <p:nvPr/>
            </p:nvCxnSpPr>
            <p:spPr>
              <a:xfrm>
                <a:off x="2069869" y="6092352"/>
                <a:ext cx="2560320" cy="0"/>
              </a:xfrm>
              <a:prstGeom prst="straightConnector1">
                <a:avLst/>
              </a:prstGeom>
              <a:noFill/>
              <a:ln w="19050" cap="flat" cmpd="sng" algn="ctr">
                <a:solidFill>
                  <a:srgbClr val="CC66FF"/>
                </a:solidFill>
                <a:prstDash val="solid"/>
                <a:headEnd type="none" w="med" len="med"/>
                <a:tailEnd type="none" w="med" len="med"/>
              </a:ln>
              <a:effectLst/>
            </p:spPr>
          </p:cxnSp>
          <p:cxnSp>
            <p:nvCxnSpPr>
              <p:cNvPr id="220" name="Straight Arrow Connector 219"/>
              <p:cNvCxnSpPr/>
              <p:nvPr/>
            </p:nvCxnSpPr>
            <p:spPr>
              <a:xfrm flipV="1">
                <a:off x="2077143" y="6016152"/>
                <a:ext cx="0" cy="152400"/>
              </a:xfrm>
              <a:prstGeom prst="straightConnector1">
                <a:avLst/>
              </a:prstGeom>
              <a:noFill/>
              <a:ln w="19050" cap="flat" cmpd="sng" algn="ctr">
                <a:solidFill>
                  <a:srgbClr val="CC66FF"/>
                </a:solidFill>
                <a:prstDash val="solid"/>
                <a:headEnd type="none" w="med" len="med"/>
                <a:tailEnd type="none" w="med" len="med"/>
              </a:ln>
              <a:effectLst/>
            </p:spPr>
          </p:cxnSp>
          <p:cxnSp>
            <p:nvCxnSpPr>
              <p:cNvPr id="221" name="Straight Arrow Connector 220"/>
              <p:cNvCxnSpPr/>
              <p:nvPr/>
            </p:nvCxnSpPr>
            <p:spPr>
              <a:xfrm flipV="1">
                <a:off x="4630189" y="6016152"/>
                <a:ext cx="0" cy="152400"/>
              </a:xfrm>
              <a:prstGeom prst="straightConnector1">
                <a:avLst/>
              </a:prstGeom>
              <a:noFill/>
              <a:ln w="19050" cap="flat" cmpd="sng" algn="ctr">
                <a:solidFill>
                  <a:srgbClr val="CC66FF"/>
                </a:solidFill>
                <a:prstDash val="solid"/>
                <a:headEnd type="none" w="med" len="med"/>
                <a:tailEnd type="none" w="med" len="med"/>
              </a:ln>
              <a:effectLst/>
            </p:spPr>
          </p:cxnSp>
        </p:grpSp>
        <p:sp>
          <p:nvSpPr>
            <p:cNvPr id="218" name="Rectangle 217"/>
            <p:cNvSpPr/>
            <p:nvPr/>
          </p:nvSpPr>
          <p:spPr>
            <a:xfrm>
              <a:off x="2087725" y="4728954"/>
              <a:ext cx="1105142" cy="212214"/>
            </a:xfrm>
            <a:prstGeom prst="rect">
              <a:avLst/>
            </a:prstGeom>
            <a:noFill/>
            <a:ln w="0" cmpd="sng">
              <a:noFill/>
              <a:prstDash val="solid"/>
            </a:ln>
          </p:spPr>
          <p:txBody>
            <a:bodyPr vert="horz" lIns="0" tIns="0" rIns="0" bIns="0" rtlCol="0" anchor="ctr">
              <a:noAutofit/>
            </a:bodyPr>
            <a:lstStyle/>
            <a:p>
              <a:pPr>
                <a:lnSpc>
                  <a:spcPts val="1300"/>
                </a:lnSpc>
                <a:spcBef>
                  <a:spcPts val="500"/>
                </a:spcBef>
                <a:buClr>
                  <a:srgbClr val="1F407A"/>
                </a:buClr>
              </a:pPr>
              <a:r>
                <a:rPr lang="de-CH" sz="1200" b="1" spc="-15" dirty="0">
                  <a:solidFill>
                    <a:srgbClr val="CC66FF"/>
                  </a:solidFill>
                  <a:latin typeface="Arial Narrow" panose="020B0606020202030204" pitchFamily="34" charset="0"/>
                </a:rPr>
                <a:t>Student  Projects</a:t>
              </a:r>
              <a:endParaRPr lang="en-US" sz="1200" b="1" spc="-15" dirty="0">
                <a:solidFill>
                  <a:srgbClr val="CC66FF"/>
                </a:solidFill>
                <a:latin typeface="Arial Narrow" panose="020B0606020202030204" pitchFamily="34" charset="0"/>
              </a:endParaRPr>
            </a:p>
          </p:txBody>
        </p:sp>
      </p:grpSp>
      <p:grpSp>
        <p:nvGrpSpPr>
          <p:cNvPr id="222" name="Group 221"/>
          <p:cNvGrpSpPr/>
          <p:nvPr/>
        </p:nvGrpSpPr>
        <p:grpSpPr>
          <a:xfrm>
            <a:off x="3005145" y="5454678"/>
            <a:ext cx="2224378" cy="212214"/>
            <a:chOff x="1483526" y="5737066"/>
            <a:chExt cx="2224378" cy="212214"/>
          </a:xfrm>
        </p:grpSpPr>
        <p:sp>
          <p:nvSpPr>
            <p:cNvPr id="223" name="Rectangle 222"/>
            <p:cNvSpPr/>
            <p:nvPr/>
          </p:nvSpPr>
          <p:spPr>
            <a:xfrm>
              <a:off x="2112093" y="5737066"/>
              <a:ext cx="1595811" cy="212214"/>
            </a:xfrm>
            <a:prstGeom prst="rect">
              <a:avLst/>
            </a:prstGeom>
            <a:noFill/>
            <a:ln w="19050" cap="flat" cmpd="sng" algn="ctr">
              <a:noFill/>
              <a:prstDash val="solid"/>
              <a:headEnd type="none" w="med" len="med"/>
              <a:tailEnd type="none" w="med" len="med"/>
            </a:ln>
            <a:effectLst/>
          </p:spPr>
          <p:txBody>
            <a:bodyPr vert="horz" lIns="0" tIns="0" rIns="0" bIns="0" rtlCol="0" anchor="ctr">
              <a:noAutofit/>
            </a:bodyPr>
            <a:lstStyle/>
            <a:p>
              <a:pPr>
                <a:lnSpc>
                  <a:spcPts val="1300"/>
                </a:lnSpc>
                <a:spcBef>
                  <a:spcPts val="500"/>
                </a:spcBef>
                <a:buClr>
                  <a:srgbClr val="1F407A"/>
                </a:buClr>
              </a:pPr>
              <a:r>
                <a:rPr lang="de-CH" sz="1200" b="1" spc="-15" dirty="0">
                  <a:solidFill>
                    <a:srgbClr val="1269B0">
                      <a:lumMod val="60000"/>
                      <a:lumOff val="40000"/>
                    </a:srgbClr>
                  </a:solidFill>
                  <a:latin typeface="Arial Narrow" panose="020B0606020202030204" pitchFamily="34" charset="0"/>
                </a:rPr>
                <a:t>Student  Project House</a:t>
              </a:r>
              <a:endParaRPr lang="en-US" sz="1200" b="1" spc="-15" dirty="0">
                <a:solidFill>
                  <a:srgbClr val="1269B0">
                    <a:lumMod val="60000"/>
                    <a:lumOff val="40000"/>
                  </a:srgbClr>
                </a:solidFill>
                <a:latin typeface="Arial Narrow" panose="020B0606020202030204" pitchFamily="34" charset="0"/>
              </a:endParaRPr>
            </a:p>
          </p:txBody>
        </p:sp>
        <p:grpSp>
          <p:nvGrpSpPr>
            <p:cNvPr id="224" name="Group 223"/>
            <p:cNvGrpSpPr/>
            <p:nvPr/>
          </p:nvGrpSpPr>
          <p:grpSpPr>
            <a:xfrm>
              <a:off x="1483526" y="5789173"/>
              <a:ext cx="532190" cy="108000"/>
              <a:chOff x="2069869" y="6016152"/>
              <a:chExt cx="2560320" cy="152400"/>
            </a:xfrm>
          </p:grpSpPr>
          <p:cxnSp>
            <p:nvCxnSpPr>
              <p:cNvPr id="225" name="Straight Arrow Connector 224"/>
              <p:cNvCxnSpPr/>
              <p:nvPr/>
            </p:nvCxnSpPr>
            <p:spPr>
              <a:xfrm>
                <a:off x="2069869" y="6092352"/>
                <a:ext cx="2560320" cy="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cxnSp>
            <p:nvCxnSpPr>
              <p:cNvPr id="226" name="Straight Arrow Connector 225"/>
              <p:cNvCxnSpPr/>
              <p:nvPr/>
            </p:nvCxnSpPr>
            <p:spPr>
              <a:xfrm flipV="1">
                <a:off x="2077143" y="6016152"/>
                <a:ext cx="0" cy="15240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cxnSp>
            <p:nvCxnSpPr>
              <p:cNvPr id="227" name="Straight Arrow Connector 226"/>
              <p:cNvCxnSpPr/>
              <p:nvPr/>
            </p:nvCxnSpPr>
            <p:spPr>
              <a:xfrm flipV="1">
                <a:off x="4630189" y="6016152"/>
                <a:ext cx="0" cy="15240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grpSp>
      </p:grpSp>
      <p:sp>
        <p:nvSpPr>
          <p:cNvPr id="228" name="Textplatzhalter 71"/>
          <p:cNvSpPr txBox="1">
            <a:spLocks/>
          </p:cNvSpPr>
          <p:nvPr/>
        </p:nvSpPr>
        <p:spPr>
          <a:xfrm>
            <a:off x="1847597" y="1238468"/>
            <a:ext cx="1080000" cy="612000"/>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spc="-15" dirty="0">
                <a:solidFill>
                  <a:srgbClr val="204080"/>
                </a:solidFill>
                <a:latin typeface="Arial Narrow" panose="020B0606020202030204" pitchFamily="34" charset="0"/>
              </a:rPr>
              <a:t>Research Grants</a:t>
            </a:r>
          </a:p>
          <a:p>
            <a:pPr marL="0" indent="0">
              <a:lnSpc>
                <a:spcPts val="1300"/>
              </a:lnSpc>
              <a:buClr>
                <a:srgbClr val="1F407A"/>
              </a:buClr>
              <a:buNone/>
              <a:defRPr/>
            </a:pPr>
            <a:r>
              <a:rPr lang="de-CH" sz="1200" b="1" spc="-15" dirty="0">
                <a:solidFill>
                  <a:srgbClr val="204080"/>
                </a:solidFill>
                <a:latin typeface="Arial Narrow" panose="020B0606020202030204" pitchFamily="34" charset="0"/>
              </a:rPr>
              <a:t>(</a:t>
            </a:r>
            <a:r>
              <a:rPr lang="de-CH" sz="1200" b="1" spc="-15" dirty="0" err="1">
                <a:solidFill>
                  <a:srgbClr val="204080"/>
                </a:solidFill>
                <a:latin typeface="Arial Narrow" panose="020B0606020202030204" pitchFamily="34" charset="0"/>
              </a:rPr>
              <a:t>NSF</a:t>
            </a:r>
            <a:r>
              <a:rPr lang="de-CH" sz="1200" b="1" spc="-15" dirty="0">
                <a:solidFill>
                  <a:srgbClr val="204080"/>
                </a:solidFill>
                <a:latin typeface="Arial Narrow" panose="020B0606020202030204" pitchFamily="34" charset="0"/>
              </a:rPr>
              <a:t>, EU Grants)</a:t>
            </a:r>
            <a:endParaRPr lang="en-US" sz="1200" b="1" spc="-15" dirty="0">
              <a:solidFill>
                <a:srgbClr val="204080"/>
              </a:solidFill>
              <a:latin typeface="Arial Narrow" panose="020B0606020202030204" pitchFamily="34" charset="0"/>
            </a:endParaRPr>
          </a:p>
        </p:txBody>
      </p:sp>
      <p:sp>
        <p:nvSpPr>
          <p:cNvPr id="229" name="Textplatzhalter 74"/>
          <p:cNvSpPr txBox="1">
            <a:spLocks/>
          </p:cNvSpPr>
          <p:nvPr/>
        </p:nvSpPr>
        <p:spPr>
          <a:xfrm>
            <a:off x="3015833" y="1238468"/>
            <a:ext cx="1080000" cy="612000"/>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spc="-5">
                <a:solidFill>
                  <a:srgbClr val="204080"/>
                </a:solidFill>
                <a:latin typeface="Arial Narrow" panose="020B0606020202030204" pitchFamily="34" charset="0"/>
              </a:rPr>
              <a:t>Development Grants (CTI …) </a:t>
            </a:r>
            <a:endParaRPr lang="en-US" sz="1200" b="1" spc="-5" dirty="0">
              <a:solidFill>
                <a:srgbClr val="204080"/>
              </a:solidFill>
              <a:latin typeface="Arial Narrow" panose="020B0606020202030204" pitchFamily="34" charset="0"/>
            </a:endParaRPr>
          </a:p>
        </p:txBody>
      </p:sp>
      <p:sp>
        <p:nvSpPr>
          <p:cNvPr id="230" name="Textplatzhalter 83"/>
          <p:cNvSpPr txBox="1">
            <a:spLocks/>
          </p:cNvSpPr>
          <p:nvPr/>
        </p:nvSpPr>
        <p:spPr>
          <a:xfrm>
            <a:off x="6520541" y="1238468"/>
            <a:ext cx="1080000" cy="612000"/>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a:solidFill>
                  <a:srgbClr val="204080"/>
                </a:solidFill>
                <a:latin typeface="Arial Narrow" panose="020B0606020202030204" pitchFamily="34" charset="0"/>
              </a:rPr>
              <a:t>Business Angels, Seed VCs </a:t>
            </a:r>
            <a:endParaRPr lang="en-US" sz="1200" b="1" dirty="0">
              <a:solidFill>
                <a:srgbClr val="204080"/>
              </a:solidFill>
              <a:latin typeface="Arial Narrow" panose="020B0606020202030204" pitchFamily="34" charset="0"/>
            </a:endParaRPr>
          </a:p>
        </p:txBody>
      </p:sp>
      <p:sp>
        <p:nvSpPr>
          <p:cNvPr id="231" name="Textplatzhalter 85"/>
          <p:cNvSpPr txBox="1">
            <a:spLocks/>
          </p:cNvSpPr>
          <p:nvPr/>
        </p:nvSpPr>
        <p:spPr>
          <a:xfrm>
            <a:off x="7688777" y="1238468"/>
            <a:ext cx="1080000" cy="612000"/>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spc="15">
                <a:solidFill>
                  <a:srgbClr val="204080"/>
                </a:solidFill>
                <a:latin typeface="Arial Narrow" panose="020B0606020202030204" pitchFamily="34" charset="0"/>
              </a:rPr>
              <a:t>Early Stage VCs, Corp. Partners </a:t>
            </a:r>
            <a:endParaRPr lang="en-US" sz="1200" b="1" spc="15" dirty="0">
              <a:solidFill>
                <a:srgbClr val="204080"/>
              </a:solidFill>
              <a:latin typeface="Arial Narrow" panose="020B0606020202030204" pitchFamily="34" charset="0"/>
            </a:endParaRPr>
          </a:p>
        </p:txBody>
      </p:sp>
      <p:sp>
        <p:nvSpPr>
          <p:cNvPr id="232" name="Textplatzhalter 87"/>
          <p:cNvSpPr txBox="1">
            <a:spLocks/>
          </p:cNvSpPr>
          <p:nvPr/>
        </p:nvSpPr>
        <p:spPr>
          <a:xfrm>
            <a:off x="8857014" y="1238468"/>
            <a:ext cx="1080000" cy="612000"/>
          </a:xfrm>
          <a:prstGeom prst="rect">
            <a:avLst/>
          </a:prstGeom>
          <a:noFill/>
          <a:ln w="0" cmpd="sng">
            <a:noFill/>
            <a:prstDash val="solid"/>
          </a:ln>
        </p:spPr>
        <p:txBody>
          <a:bodyPr vert="horz" lIns="0" tIns="0" rIns="0" bIns="0" rtlCol="0" anchor="t">
            <a:no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dirty="0">
                <a:solidFill>
                  <a:srgbClr val="204080"/>
                </a:solidFill>
                <a:latin typeface="Arial Narrow" panose="020B0606020202030204" pitchFamily="34" charset="0"/>
              </a:rPr>
              <a:t>Late Stage VCs</a:t>
            </a:r>
          </a:p>
          <a:p>
            <a:pPr marL="0" indent="0">
              <a:lnSpc>
                <a:spcPts val="1300"/>
              </a:lnSpc>
              <a:buClr>
                <a:srgbClr val="1F407A"/>
              </a:buClr>
              <a:buNone/>
              <a:defRPr/>
            </a:pPr>
            <a:r>
              <a:rPr lang="en-US" sz="1200" b="1" dirty="0">
                <a:solidFill>
                  <a:srgbClr val="204080"/>
                </a:solidFill>
                <a:latin typeface="Arial Narrow" panose="020B0606020202030204" pitchFamily="34" charset="0"/>
              </a:rPr>
              <a:t>Private Equity</a:t>
            </a:r>
          </a:p>
          <a:p>
            <a:pPr marL="0" indent="0">
              <a:lnSpc>
                <a:spcPts val="1300"/>
              </a:lnSpc>
              <a:buClr>
                <a:srgbClr val="1F407A"/>
              </a:buClr>
              <a:buNone/>
              <a:defRPr/>
            </a:pPr>
            <a:r>
              <a:rPr lang="en-US" sz="1200" b="1" dirty="0">
                <a:solidFill>
                  <a:srgbClr val="204080"/>
                </a:solidFill>
                <a:latin typeface="Arial Narrow" panose="020B0606020202030204" pitchFamily="34" charset="0"/>
              </a:rPr>
              <a:t>M&amp;A / IPO ..</a:t>
            </a:r>
          </a:p>
        </p:txBody>
      </p:sp>
      <p:sp>
        <p:nvSpPr>
          <p:cNvPr id="233" name="Textplatzhalter 77"/>
          <p:cNvSpPr txBox="1">
            <a:spLocks/>
          </p:cNvSpPr>
          <p:nvPr/>
        </p:nvSpPr>
        <p:spPr>
          <a:xfrm>
            <a:off x="4184069" y="1238468"/>
            <a:ext cx="1080000" cy="612000"/>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spc="-15" dirty="0">
                <a:solidFill>
                  <a:srgbClr val="204080"/>
                </a:solidFill>
                <a:latin typeface="Arial Narrow" panose="020B0606020202030204" pitchFamily="34" charset="0"/>
              </a:rPr>
              <a:t>Pre-Seed Grants </a:t>
            </a:r>
          </a:p>
        </p:txBody>
      </p:sp>
      <p:sp>
        <p:nvSpPr>
          <p:cNvPr id="234" name="Textplatzhalter 80"/>
          <p:cNvSpPr txBox="1">
            <a:spLocks/>
          </p:cNvSpPr>
          <p:nvPr/>
        </p:nvSpPr>
        <p:spPr>
          <a:xfrm>
            <a:off x="5352305" y="1238468"/>
            <a:ext cx="1080000" cy="612000"/>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400"/>
              </a:lnSpc>
              <a:buClr>
                <a:srgbClr val="1F407A"/>
              </a:buClr>
              <a:buNone/>
              <a:defRPr/>
            </a:pPr>
            <a:r>
              <a:rPr lang="en-US" sz="1200" b="1" spc="-10" dirty="0">
                <a:solidFill>
                  <a:srgbClr val="204080"/>
                </a:solidFill>
                <a:latin typeface="Arial Narrow" panose="020B0606020202030204" pitchFamily="34" charset="0"/>
              </a:rPr>
              <a:t>Friends, Family &amp; Fools </a:t>
            </a:r>
          </a:p>
        </p:txBody>
      </p:sp>
      <p:sp>
        <p:nvSpPr>
          <p:cNvPr id="235" name="Textplatzhalter 84"/>
          <p:cNvSpPr txBox="1">
            <a:spLocks/>
          </p:cNvSpPr>
          <p:nvPr/>
        </p:nvSpPr>
        <p:spPr>
          <a:xfrm>
            <a:off x="6517417" y="3362636"/>
            <a:ext cx="1080000" cy="444014"/>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de-CH" sz="1200" b="1" spc="-15" dirty="0" err="1">
                <a:solidFill>
                  <a:srgbClr val="FF0066"/>
                </a:solidFill>
                <a:latin typeface="Arial Narrow" panose="020B0606020202030204" pitchFamily="34" charset="0"/>
              </a:rPr>
              <a:t>Product</a:t>
            </a:r>
            <a:r>
              <a:rPr lang="de-CH" sz="1200" b="1" spc="-15" dirty="0">
                <a:solidFill>
                  <a:srgbClr val="FF0066"/>
                </a:solidFill>
                <a:latin typeface="Arial Narrow" panose="020B0606020202030204" pitchFamily="34" charset="0"/>
              </a:rPr>
              <a:t> </a:t>
            </a:r>
          </a:p>
          <a:p>
            <a:pPr marL="0" indent="0">
              <a:lnSpc>
                <a:spcPts val="1300"/>
              </a:lnSpc>
              <a:buClr>
                <a:srgbClr val="1F407A"/>
              </a:buClr>
              <a:buNone/>
              <a:defRPr/>
            </a:pPr>
            <a:r>
              <a:rPr lang="de-CH" sz="1200" b="1" spc="-15" dirty="0" err="1">
                <a:solidFill>
                  <a:srgbClr val="FF0066"/>
                </a:solidFill>
                <a:latin typeface="Arial Narrow" panose="020B0606020202030204" pitchFamily="34" charset="0"/>
              </a:rPr>
              <a:t>Development</a:t>
            </a:r>
            <a:endParaRPr lang="en-US" sz="1200" b="1" spc="-15" dirty="0">
              <a:solidFill>
                <a:srgbClr val="FF0066"/>
              </a:solidFill>
              <a:latin typeface="Arial Narrow" panose="020B0606020202030204" pitchFamily="34" charset="0"/>
            </a:endParaRPr>
          </a:p>
        </p:txBody>
      </p:sp>
      <p:grpSp>
        <p:nvGrpSpPr>
          <p:cNvPr id="236" name="Group 235"/>
          <p:cNvGrpSpPr/>
          <p:nvPr/>
        </p:nvGrpSpPr>
        <p:grpSpPr>
          <a:xfrm>
            <a:off x="5841591" y="4514764"/>
            <a:ext cx="1979648" cy="191868"/>
            <a:chOff x="5842163" y="5088454"/>
            <a:chExt cx="1979648" cy="191868"/>
          </a:xfrm>
        </p:grpSpPr>
        <p:cxnSp>
          <p:nvCxnSpPr>
            <p:cNvPr id="237" name="Straight Arrow Connector 236"/>
            <p:cNvCxnSpPr>
              <a:stCxn id="240" idx="3"/>
            </p:cNvCxnSpPr>
            <p:nvPr/>
          </p:nvCxnSpPr>
          <p:spPr>
            <a:xfrm>
              <a:off x="7281751" y="5184388"/>
              <a:ext cx="540060" cy="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cxnSp>
          <p:nvCxnSpPr>
            <p:cNvPr id="238" name="Straight Arrow Connector 237"/>
            <p:cNvCxnSpPr/>
            <p:nvPr/>
          </p:nvCxnSpPr>
          <p:spPr>
            <a:xfrm flipV="1">
              <a:off x="5842163" y="5130388"/>
              <a:ext cx="0" cy="10800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cxnSp>
          <p:nvCxnSpPr>
            <p:cNvPr id="239" name="Straight Arrow Connector 238"/>
            <p:cNvCxnSpPr/>
            <p:nvPr/>
          </p:nvCxnSpPr>
          <p:spPr>
            <a:xfrm flipV="1">
              <a:off x="7821811" y="5130388"/>
              <a:ext cx="0" cy="10800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sp>
          <p:nvSpPr>
            <p:cNvPr id="240" name="Rectangle 239"/>
            <p:cNvSpPr/>
            <p:nvPr/>
          </p:nvSpPr>
          <p:spPr>
            <a:xfrm>
              <a:off x="6396243" y="5088454"/>
              <a:ext cx="885508" cy="191868"/>
            </a:xfrm>
            <a:prstGeom prst="rect">
              <a:avLst/>
            </a:prstGeom>
            <a:noFill/>
            <a:ln w="0" cmpd="sng">
              <a:noFill/>
              <a:prstDash val="solid"/>
            </a:ln>
          </p:spPr>
          <p:txBody>
            <a:bodyPr vert="horz" lIns="0" tIns="0" rIns="0" bIns="0" rtlCol="0" anchor="ctr">
              <a:noAutofit/>
            </a:bodyPr>
            <a:lstStyle/>
            <a:p>
              <a:pPr algn="ctr">
                <a:lnSpc>
                  <a:spcPts val="1300"/>
                </a:lnSpc>
                <a:spcBef>
                  <a:spcPts val="500"/>
                </a:spcBef>
                <a:buClr>
                  <a:srgbClr val="1F407A"/>
                </a:buClr>
              </a:pPr>
              <a:r>
                <a:rPr lang="de-CH" sz="1200" b="1" spc="-15" dirty="0">
                  <a:solidFill>
                    <a:srgbClr val="1269B0">
                      <a:lumMod val="60000"/>
                      <a:lumOff val="40000"/>
                    </a:srgbClr>
                  </a:solidFill>
                  <a:latin typeface="Arial Narrow" panose="020B0606020202030204" pitchFamily="34" charset="0"/>
                </a:rPr>
                <a:t>Wyss Zurich</a:t>
              </a:r>
              <a:endParaRPr lang="en-US" sz="1200" b="1" spc="-15" dirty="0">
                <a:solidFill>
                  <a:srgbClr val="1269B0">
                    <a:lumMod val="60000"/>
                    <a:lumOff val="40000"/>
                  </a:srgbClr>
                </a:solidFill>
                <a:latin typeface="Arial Narrow" panose="020B0606020202030204" pitchFamily="34" charset="0"/>
              </a:endParaRPr>
            </a:p>
          </p:txBody>
        </p:sp>
        <p:cxnSp>
          <p:nvCxnSpPr>
            <p:cNvPr id="241" name="Straight Arrow Connector 240"/>
            <p:cNvCxnSpPr>
              <a:endCxn id="240" idx="1"/>
            </p:cNvCxnSpPr>
            <p:nvPr/>
          </p:nvCxnSpPr>
          <p:spPr>
            <a:xfrm>
              <a:off x="5842163" y="5184388"/>
              <a:ext cx="554080" cy="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grpSp>
      <p:grpSp>
        <p:nvGrpSpPr>
          <p:cNvPr id="242" name="Group 241"/>
          <p:cNvGrpSpPr/>
          <p:nvPr/>
        </p:nvGrpSpPr>
        <p:grpSpPr>
          <a:xfrm>
            <a:off x="5841591" y="4706438"/>
            <a:ext cx="1979648" cy="191868"/>
            <a:chOff x="5842163" y="5088454"/>
            <a:chExt cx="1979648" cy="191868"/>
          </a:xfrm>
        </p:grpSpPr>
        <p:cxnSp>
          <p:nvCxnSpPr>
            <p:cNvPr id="243" name="Straight Arrow Connector 242"/>
            <p:cNvCxnSpPr>
              <a:stCxn id="246" idx="3"/>
            </p:cNvCxnSpPr>
            <p:nvPr/>
          </p:nvCxnSpPr>
          <p:spPr>
            <a:xfrm>
              <a:off x="7498347" y="5184388"/>
              <a:ext cx="323464" cy="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cxnSp>
          <p:nvCxnSpPr>
            <p:cNvPr id="244" name="Straight Arrow Connector 243"/>
            <p:cNvCxnSpPr/>
            <p:nvPr/>
          </p:nvCxnSpPr>
          <p:spPr>
            <a:xfrm flipV="1">
              <a:off x="5842163" y="5130388"/>
              <a:ext cx="0" cy="10800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cxnSp>
          <p:nvCxnSpPr>
            <p:cNvPr id="245" name="Straight Arrow Connector 244"/>
            <p:cNvCxnSpPr/>
            <p:nvPr/>
          </p:nvCxnSpPr>
          <p:spPr>
            <a:xfrm flipV="1">
              <a:off x="7821811" y="5130388"/>
              <a:ext cx="0" cy="10800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sp>
          <p:nvSpPr>
            <p:cNvPr id="246" name="Rectangle 245"/>
            <p:cNvSpPr/>
            <p:nvPr/>
          </p:nvSpPr>
          <p:spPr>
            <a:xfrm>
              <a:off x="6178003" y="5088454"/>
              <a:ext cx="1320344" cy="191868"/>
            </a:xfrm>
            <a:prstGeom prst="rect">
              <a:avLst/>
            </a:prstGeom>
            <a:noFill/>
            <a:ln w="0" cmpd="sng">
              <a:noFill/>
              <a:prstDash val="solid"/>
            </a:ln>
          </p:spPr>
          <p:txBody>
            <a:bodyPr vert="horz" lIns="0" tIns="0" rIns="0" bIns="0" rtlCol="0" anchor="ctr">
              <a:noAutofit/>
            </a:bodyPr>
            <a:lstStyle/>
            <a:p>
              <a:pPr algn="ctr">
                <a:lnSpc>
                  <a:spcPts val="1300"/>
                </a:lnSpc>
                <a:spcBef>
                  <a:spcPts val="500"/>
                </a:spcBef>
                <a:buClr>
                  <a:srgbClr val="1F407A"/>
                </a:buClr>
              </a:pPr>
              <a:r>
                <a:rPr lang="de-CH" sz="1200" b="1" spc="-15" dirty="0">
                  <a:solidFill>
                    <a:srgbClr val="1269B0">
                      <a:lumMod val="60000"/>
                      <a:lumOff val="40000"/>
                    </a:srgbClr>
                  </a:solidFill>
                  <a:latin typeface="Arial Narrow" panose="020B0606020202030204" pitchFamily="34" charset="0"/>
                </a:rPr>
                <a:t>ESA BIC  Switzerland</a:t>
              </a:r>
              <a:endParaRPr lang="en-US" sz="1200" b="1" spc="-15" dirty="0">
                <a:solidFill>
                  <a:srgbClr val="1269B0">
                    <a:lumMod val="60000"/>
                    <a:lumOff val="40000"/>
                  </a:srgbClr>
                </a:solidFill>
                <a:latin typeface="Arial Narrow" panose="020B0606020202030204" pitchFamily="34" charset="0"/>
              </a:endParaRPr>
            </a:p>
          </p:txBody>
        </p:sp>
        <p:cxnSp>
          <p:nvCxnSpPr>
            <p:cNvPr id="247" name="Straight Arrow Connector 246"/>
            <p:cNvCxnSpPr>
              <a:endCxn id="246" idx="1"/>
            </p:cNvCxnSpPr>
            <p:nvPr/>
          </p:nvCxnSpPr>
          <p:spPr>
            <a:xfrm>
              <a:off x="5842735" y="5184388"/>
              <a:ext cx="335268" cy="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grpSp>
      <p:sp>
        <p:nvSpPr>
          <p:cNvPr id="248" name="Textplatzhalter 72"/>
          <p:cNvSpPr txBox="1">
            <a:spLocks/>
          </p:cNvSpPr>
          <p:nvPr/>
        </p:nvSpPr>
        <p:spPr>
          <a:xfrm>
            <a:off x="1838225" y="2400534"/>
            <a:ext cx="1080000" cy="169845"/>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spc="-15" dirty="0">
                <a:solidFill>
                  <a:srgbClr val="FF0066"/>
                </a:solidFill>
                <a:latin typeface="Arial Narrow" panose="020B0606020202030204" pitchFamily="34" charset="0"/>
              </a:rPr>
              <a:t>Basic Research </a:t>
            </a:r>
          </a:p>
        </p:txBody>
      </p:sp>
      <p:sp>
        <p:nvSpPr>
          <p:cNvPr id="249" name="Textplatzhalter 75"/>
          <p:cNvSpPr txBox="1">
            <a:spLocks/>
          </p:cNvSpPr>
          <p:nvPr/>
        </p:nvSpPr>
        <p:spPr>
          <a:xfrm>
            <a:off x="3008023" y="2400534"/>
            <a:ext cx="1080000" cy="169845"/>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spc="-15" dirty="0">
                <a:solidFill>
                  <a:srgbClr val="FF0066"/>
                </a:solidFill>
                <a:latin typeface="Arial Narrow" panose="020B0606020202030204" pitchFamily="34" charset="0"/>
              </a:rPr>
              <a:t>Applied Research </a:t>
            </a:r>
          </a:p>
        </p:txBody>
      </p:sp>
      <p:sp>
        <p:nvSpPr>
          <p:cNvPr id="250" name="Textplatzhalter 76"/>
          <p:cNvSpPr txBox="1">
            <a:spLocks/>
          </p:cNvSpPr>
          <p:nvPr/>
        </p:nvSpPr>
        <p:spPr>
          <a:xfrm>
            <a:off x="4177821" y="2541855"/>
            <a:ext cx="1080000" cy="399225"/>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spc="-15" dirty="0">
                <a:solidFill>
                  <a:srgbClr val="FF0066"/>
                </a:solidFill>
                <a:latin typeface="Arial Narrow" panose="020B0606020202030204" pitchFamily="34" charset="0"/>
              </a:rPr>
              <a:t>Proof of Concept Business Case </a:t>
            </a:r>
          </a:p>
        </p:txBody>
      </p:sp>
      <p:sp>
        <p:nvSpPr>
          <p:cNvPr id="251" name="Textplatzhalter 81"/>
          <p:cNvSpPr txBox="1">
            <a:spLocks/>
          </p:cNvSpPr>
          <p:nvPr/>
        </p:nvSpPr>
        <p:spPr>
          <a:xfrm>
            <a:off x="5347619" y="2882688"/>
            <a:ext cx="1080000" cy="199709"/>
          </a:xfrm>
          <a:prstGeom prst="rect">
            <a:avLst/>
          </a:prstGeom>
          <a:noFill/>
          <a:ln w="0" cmpd="sng">
            <a:noFill/>
            <a:prstDash val="solid"/>
          </a:ln>
        </p:spPr>
        <p:txBody>
          <a:bodyPr vert="horz" lIns="0" tIns="0" rIns="0" bIns="0" rtlCol="0" anchor="t">
            <a:norm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300"/>
              </a:lnSpc>
              <a:buClr>
                <a:srgbClr val="1F407A"/>
              </a:buClr>
              <a:buNone/>
              <a:defRPr/>
            </a:pPr>
            <a:r>
              <a:rPr lang="en-US" sz="1200" b="1" spc="-15" dirty="0">
                <a:solidFill>
                  <a:srgbClr val="FF0066"/>
                </a:solidFill>
                <a:latin typeface="Arial Narrow" panose="020B0606020202030204" pitchFamily="34" charset="0"/>
              </a:rPr>
              <a:t>Prototype</a:t>
            </a:r>
          </a:p>
        </p:txBody>
      </p:sp>
      <p:grpSp>
        <p:nvGrpSpPr>
          <p:cNvPr id="252" name="Group 251"/>
          <p:cNvGrpSpPr/>
          <p:nvPr/>
        </p:nvGrpSpPr>
        <p:grpSpPr>
          <a:xfrm>
            <a:off x="5841591" y="4334744"/>
            <a:ext cx="3853252" cy="191868"/>
            <a:chOff x="5841591" y="4761148"/>
            <a:chExt cx="3853252" cy="191868"/>
          </a:xfrm>
        </p:grpSpPr>
        <p:cxnSp>
          <p:nvCxnSpPr>
            <p:cNvPr id="253" name="Straight Arrow Connector 252"/>
            <p:cNvCxnSpPr>
              <a:endCxn id="255" idx="1"/>
            </p:cNvCxnSpPr>
            <p:nvPr/>
          </p:nvCxnSpPr>
          <p:spPr>
            <a:xfrm flipV="1">
              <a:off x="5841591" y="4857082"/>
              <a:ext cx="1334570" cy="9553"/>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cxnSp>
          <p:nvCxnSpPr>
            <p:cNvPr id="254" name="Straight Arrow Connector 253"/>
            <p:cNvCxnSpPr/>
            <p:nvPr/>
          </p:nvCxnSpPr>
          <p:spPr>
            <a:xfrm flipV="1">
              <a:off x="5847657" y="4812635"/>
              <a:ext cx="0" cy="10800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sp>
          <p:nvSpPr>
            <p:cNvPr id="255" name="Rectangle 254"/>
            <p:cNvSpPr/>
            <p:nvPr/>
          </p:nvSpPr>
          <p:spPr>
            <a:xfrm>
              <a:off x="7176161" y="4761148"/>
              <a:ext cx="1247714" cy="191868"/>
            </a:xfrm>
            <a:prstGeom prst="rect">
              <a:avLst/>
            </a:prstGeom>
            <a:noFill/>
            <a:ln w="0" cmpd="sng">
              <a:noFill/>
              <a:prstDash val="solid"/>
            </a:ln>
          </p:spPr>
          <p:txBody>
            <a:bodyPr vert="horz" lIns="0" tIns="0" rIns="0" bIns="0" rtlCol="0" anchor="ctr">
              <a:noAutofit/>
            </a:bodyPr>
            <a:lstStyle/>
            <a:p>
              <a:pPr algn="ctr">
                <a:lnSpc>
                  <a:spcPts val="1300"/>
                </a:lnSpc>
                <a:spcBef>
                  <a:spcPts val="500"/>
                </a:spcBef>
                <a:buClr>
                  <a:srgbClr val="1F407A"/>
                </a:buClr>
              </a:pPr>
              <a:r>
                <a:rPr lang="de-CH" sz="1200" b="1" spc="-15" dirty="0">
                  <a:solidFill>
                    <a:srgbClr val="1269B0">
                      <a:lumMod val="60000"/>
                      <a:lumOff val="40000"/>
                    </a:srgbClr>
                  </a:solidFill>
                  <a:latin typeface="Arial Narrow" panose="020B0606020202030204" pitchFamily="34" charset="0"/>
                </a:rPr>
                <a:t>Technopark Zurich</a:t>
              </a:r>
              <a:endParaRPr lang="en-US" sz="1200" b="1" spc="-15" dirty="0">
                <a:solidFill>
                  <a:srgbClr val="1269B0">
                    <a:lumMod val="60000"/>
                    <a:lumOff val="40000"/>
                  </a:srgbClr>
                </a:solidFill>
                <a:latin typeface="Arial Narrow" panose="020B0606020202030204" pitchFamily="34" charset="0"/>
              </a:endParaRPr>
            </a:p>
          </p:txBody>
        </p:sp>
        <p:cxnSp>
          <p:nvCxnSpPr>
            <p:cNvPr id="256" name="Straight Arrow Connector 255"/>
            <p:cNvCxnSpPr>
              <a:stCxn id="255" idx="3"/>
            </p:cNvCxnSpPr>
            <p:nvPr/>
          </p:nvCxnSpPr>
          <p:spPr>
            <a:xfrm flipV="1">
              <a:off x="8423875" y="4849761"/>
              <a:ext cx="1270968" cy="7321"/>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grpSp>
      <p:sp>
        <p:nvSpPr>
          <p:cNvPr id="257" name="Textplatzhalter 82"/>
          <p:cNvSpPr txBox="1">
            <a:spLocks/>
          </p:cNvSpPr>
          <p:nvPr/>
        </p:nvSpPr>
        <p:spPr>
          <a:xfrm>
            <a:off x="7128867" y="2645324"/>
            <a:ext cx="1113702" cy="352867"/>
          </a:xfrm>
          <a:prstGeom prst="rect">
            <a:avLst/>
          </a:prstGeom>
          <a:solidFill>
            <a:srgbClr val="FF0066"/>
          </a:solidFill>
          <a:ln w="0" cmpd="sng">
            <a:noFill/>
            <a:prstDash val="solid"/>
          </a:ln>
        </p:spPr>
        <p:txBody>
          <a:bodyPr vert="horz" wrap="none" lIns="0" tIns="1270" rIns="0" bIns="0" rtlCol="0" anchor="ctr">
            <a:noAutofit/>
          </a:bodyPr>
          <a:lstStyle>
            <a:defPPr>
              <a:defRPr lang="de-DE"/>
            </a:defPPr>
            <a:lvl1pPr>
              <a:lnSpc>
                <a:spcPts val="1300"/>
              </a:lnSpc>
              <a:spcBef>
                <a:spcPts val="500"/>
              </a:spcBef>
              <a:spcAft>
                <a:spcPts val="25"/>
              </a:spcAft>
              <a:buClr>
                <a:srgbClr val="1F407A"/>
              </a:buClr>
              <a:defRPr sz="1200" b="1" spc="-15">
                <a:solidFill>
                  <a:srgbClr val="A8322D">
                    <a:lumMod val="75000"/>
                  </a:srgbClr>
                </a:solidFill>
                <a:latin typeface="Arial Narrow" panose="020B0606020202030204" pitchFamily="34" charset="0"/>
              </a:defRPr>
            </a:lvl1pPr>
          </a:lstStyle>
          <a:p>
            <a:pPr algn="ctr"/>
            <a:r>
              <a:rPr lang="en-US" sz="1400" dirty="0">
                <a:solidFill>
                  <a:schemeClr val="bg1"/>
                </a:solidFill>
              </a:rPr>
              <a:t>Valley of Death</a:t>
            </a:r>
          </a:p>
        </p:txBody>
      </p:sp>
      <p:grpSp>
        <p:nvGrpSpPr>
          <p:cNvPr id="258" name="Group 257"/>
          <p:cNvGrpSpPr/>
          <p:nvPr/>
        </p:nvGrpSpPr>
        <p:grpSpPr>
          <a:xfrm>
            <a:off x="4125240" y="4845339"/>
            <a:ext cx="2302380" cy="234079"/>
            <a:chOff x="3795295" y="5271744"/>
            <a:chExt cx="2173634" cy="221602"/>
          </a:xfrm>
        </p:grpSpPr>
        <p:cxnSp>
          <p:nvCxnSpPr>
            <p:cNvPr id="259" name="Straight Arrow Connector 258"/>
            <p:cNvCxnSpPr>
              <a:stCxn id="262" idx="3"/>
            </p:cNvCxnSpPr>
            <p:nvPr/>
          </p:nvCxnSpPr>
          <p:spPr>
            <a:xfrm>
              <a:off x="5409543" y="5382545"/>
              <a:ext cx="559386" cy="0"/>
            </a:xfrm>
            <a:prstGeom prst="straightConnector1">
              <a:avLst/>
            </a:prstGeom>
            <a:noFill/>
            <a:ln w="19050" cap="flat" cmpd="sng" algn="ctr">
              <a:solidFill>
                <a:srgbClr val="CC66FF"/>
              </a:solidFill>
              <a:prstDash val="solid"/>
              <a:headEnd type="none" w="med" len="med"/>
              <a:tailEnd type="none" w="med" len="med"/>
            </a:ln>
            <a:effectLst/>
          </p:spPr>
        </p:cxnSp>
        <p:cxnSp>
          <p:nvCxnSpPr>
            <p:cNvPr id="260" name="Straight Arrow Connector 259"/>
            <p:cNvCxnSpPr/>
            <p:nvPr/>
          </p:nvCxnSpPr>
          <p:spPr>
            <a:xfrm flipV="1">
              <a:off x="3795556" y="5328545"/>
              <a:ext cx="0" cy="108000"/>
            </a:xfrm>
            <a:prstGeom prst="straightConnector1">
              <a:avLst/>
            </a:prstGeom>
            <a:noFill/>
            <a:ln w="19050" cap="flat" cmpd="sng" algn="ctr">
              <a:solidFill>
                <a:srgbClr val="CC66FF"/>
              </a:solidFill>
              <a:prstDash val="solid"/>
              <a:headEnd type="none" w="med" len="med"/>
              <a:tailEnd type="none" w="med" len="med"/>
            </a:ln>
            <a:effectLst/>
          </p:spPr>
        </p:cxnSp>
        <p:cxnSp>
          <p:nvCxnSpPr>
            <p:cNvPr id="261" name="Straight Arrow Connector 260"/>
            <p:cNvCxnSpPr/>
            <p:nvPr/>
          </p:nvCxnSpPr>
          <p:spPr>
            <a:xfrm flipV="1">
              <a:off x="5968929" y="5328545"/>
              <a:ext cx="0" cy="108000"/>
            </a:xfrm>
            <a:prstGeom prst="straightConnector1">
              <a:avLst/>
            </a:prstGeom>
            <a:noFill/>
            <a:ln w="19050" cap="flat" cmpd="sng" algn="ctr">
              <a:solidFill>
                <a:srgbClr val="CC66FF"/>
              </a:solidFill>
              <a:prstDash val="solid"/>
              <a:headEnd type="none" w="med" len="med"/>
              <a:tailEnd type="none" w="med" len="med"/>
            </a:ln>
            <a:effectLst/>
          </p:spPr>
        </p:cxnSp>
        <p:sp>
          <p:nvSpPr>
            <p:cNvPr id="262" name="Rectangle 261"/>
            <p:cNvSpPr/>
            <p:nvPr/>
          </p:nvSpPr>
          <p:spPr>
            <a:xfrm>
              <a:off x="3902112" y="5271744"/>
              <a:ext cx="1507431" cy="221602"/>
            </a:xfrm>
            <a:prstGeom prst="rect">
              <a:avLst/>
            </a:prstGeom>
            <a:noFill/>
            <a:ln w="19050" cap="flat" cmpd="sng" algn="ctr">
              <a:noFill/>
              <a:prstDash val="solid"/>
              <a:headEnd type="none" w="med" len="med"/>
              <a:tailEnd type="none" w="med" len="med"/>
            </a:ln>
            <a:effectLst/>
          </p:spPr>
          <p:txBody>
            <a:bodyPr vert="horz" lIns="0" tIns="0" rIns="0" bIns="0" rtlCol="0" anchor="ctr">
              <a:noAutofit/>
            </a:bodyPr>
            <a:lstStyle/>
            <a:p>
              <a:pPr algn="ctr">
                <a:lnSpc>
                  <a:spcPts val="1300"/>
                </a:lnSpc>
                <a:spcBef>
                  <a:spcPts val="500"/>
                </a:spcBef>
                <a:buClr>
                  <a:srgbClr val="1F407A"/>
                </a:buClr>
              </a:pPr>
              <a:r>
                <a:rPr lang="de-CH" sz="1200" b="1" spc="-15" dirty="0">
                  <a:solidFill>
                    <a:srgbClr val="CC66FF"/>
                  </a:solidFill>
                  <a:latin typeface="Arial Narrow" panose="020B0606020202030204" pitchFamily="34" charset="0"/>
                </a:rPr>
                <a:t>Pioneer Fellowships</a:t>
              </a:r>
              <a:endParaRPr lang="en-US" sz="1200" b="1" spc="-15" dirty="0">
                <a:solidFill>
                  <a:srgbClr val="CC66FF"/>
                </a:solidFill>
                <a:latin typeface="Arial Narrow" panose="020B0606020202030204" pitchFamily="34" charset="0"/>
              </a:endParaRPr>
            </a:p>
          </p:txBody>
        </p:sp>
        <p:cxnSp>
          <p:nvCxnSpPr>
            <p:cNvPr id="263" name="Straight Arrow Connector 262"/>
            <p:cNvCxnSpPr>
              <a:endCxn id="262" idx="1"/>
            </p:cNvCxnSpPr>
            <p:nvPr/>
          </p:nvCxnSpPr>
          <p:spPr>
            <a:xfrm>
              <a:off x="3795295" y="5382335"/>
              <a:ext cx="106817" cy="210"/>
            </a:xfrm>
            <a:prstGeom prst="straightConnector1">
              <a:avLst/>
            </a:prstGeom>
            <a:noFill/>
            <a:ln w="19050" cap="flat" cmpd="sng" algn="ctr">
              <a:solidFill>
                <a:srgbClr val="CC66FF"/>
              </a:solidFill>
              <a:prstDash val="solid"/>
              <a:headEnd type="none" w="med" len="med"/>
              <a:tailEnd type="none" w="med" len="med"/>
            </a:ln>
            <a:effectLst/>
          </p:spPr>
        </p:cxnSp>
      </p:grpSp>
      <p:grpSp>
        <p:nvGrpSpPr>
          <p:cNvPr id="264" name="Group 263"/>
          <p:cNvGrpSpPr/>
          <p:nvPr/>
        </p:nvGrpSpPr>
        <p:grpSpPr>
          <a:xfrm>
            <a:off x="4125240" y="5058364"/>
            <a:ext cx="3834604" cy="191868"/>
            <a:chOff x="3795294" y="5484768"/>
            <a:chExt cx="3818749" cy="191868"/>
          </a:xfrm>
        </p:grpSpPr>
        <p:cxnSp>
          <p:nvCxnSpPr>
            <p:cNvPr id="265" name="Straight Arrow Connector 264"/>
            <p:cNvCxnSpPr/>
            <p:nvPr/>
          </p:nvCxnSpPr>
          <p:spPr>
            <a:xfrm>
              <a:off x="6141213" y="5580702"/>
              <a:ext cx="1472830" cy="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cxnSp>
          <p:nvCxnSpPr>
            <p:cNvPr id="266" name="Straight Arrow Connector 265"/>
            <p:cNvCxnSpPr/>
            <p:nvPr/>
          </p:nvCxnSpPr>
          <p:spPr>
            <a:xfrm flipV="1">
              <a:off x="3795295" y="5526702"/>
              <a:ext cx="0" cy="10800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cxnSp>
          <p:nvCxnSpPr>
            <p:cNvPr id="267" name="Straight Arrow Connector 266"/>
            <p:cNvCxnSpPr/>
            <p:nvPr/>
          </p:nvCxnSpPr>
          <p:spPr>
            <a:xfrm flipV="1">
              <a:off x="7605787" y="5526702"/>
              <a:ext cx="0" cy="10800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sp>
          <p:nvSpPr>
            <p:cNvPr id="268" name="Rectangle 267"/>
            <p:cNvSpPr/>
            <p:nvPr/>
          </p:nvSpPr>
          <p:spPr>
            <a:xfrm>
              <a:off x="3946391" y="5484768"/>
              <a:ext cx="2194822" cy="191868"/>
            </a:xfrm>
            <a:prstGeom prst="rect">
              <a:avLst/>
            </a:prstGeom>
            <a:noFill/>
            <a:ln w="19050" cap="flat" cmpd="sng" algn="ctr">
              <a:noFill/>
              <a:prstDash val="solid"/>
              <a:headEnd type="none" w="med" len="med"/>
              <a:tailEnd type="none" w="med" len="med"/>
            </a:ln>
            <a:effectLst/>
          </p:spPr>
          <p:txBody>
            <a:bodyPr vert="horz" lIns="0" tIns="0" rIns="0" bIns="0" rtlCol="0" anchor="ctr">
              <a:noAutofit/>
            </a:bodyPr>
            <a:lstStyle/>
            <a:p>
              <a:pPr algn="ctr">
                <a:lnSpc>
                  <a:spcPts val="1300"/>
                </a:lnSpc>
                <a:spcBef>
                  <a:spcPts val="500"/>
                </a:spcBef>
                <a:buClr>
                  <a:srgbClr val="1F407A"/>
                </a:buClr>
              </a:pPr>
              <a:r>
                <a:rPr lang="de-CH" sz="1200" b="1" spc="-15" dirty="0">
                  <a:solidFill>
                    <a:srgbClr val="1269B0">
                      <a:lumMod val="60000"/>
                      <a:lumOff val="40000"/>
                    </a:srgbClr>
                  </a:solidFill>
                  <a:latin typeface="Arial Narrow" panose="020B0606020202030204" pitchFamily="34" charset="0"/>
                </a:rPr>
                <a:t>Innovation &amp; Entrepreneurship Lab</a:t>
              </a:r>
              <a:endParaRPr lang="en-US" sz="1200" b="1" spc="-15" dirty="0">
                <a:solidFill>
                  <a:srgbClr val="1269B0">
                    <a:lumMod val="60000"/>
                    <a:lumOff val="40000"/>
                  </a:srgbClr>
                </a:solidFill>
                <a:latin typeface="Arial Narrow" panose="020B0606020202030204" pitchFamily="34" charset="0"/>
              </a:endParaRPr>
            </a:p>
          </p:txBody>
        </p:sp>
        <p:cxnSp>
          <p:nvCxnSpPr>
            <p:cNvPr id="269" name="Straight Arrow Connector 268"/>
            <p:cNvCxnSpPr>
              <a:stCxn id="268" idx="1"/>
            </p:cNvCxnSpPr>
            <p:nvPr/>
          </p:nvCxnSpPr>
          <p:spPr>
            <a:xfrm flipH="1">
              <a:off x="3795294" y="5580702"/>
              <a:ext cx="151097" cy="0"/>
            </a:xfrm>
            <a:prstGeom prst="straightConnector1">
              <a:avLst/>
            </a:prstGeom>
            <a:noFill/>
            <a:ln w="19050" cap="flat" cmpd="sng" algn="ctr">
              <a:solidFill>
                <a:srgbClr val="1269B0">
                  <a:lumMod val="60000"/>
                  <a:lumOff val="40000"/>
                </a:srgbClr>
              </a:solidFill>
              <a:prstDash val="solid"/>
              <a:headEnd type="none" w="med" len="med"/>
              <a:tailEnd type="none" w="med" len="med"/>
            </a:ln>
            <a:effectLst/>
          </p:spPr>
        </p:cxnSp>
      </p:grpSp>
      <p:grpSp>
        <p:nvGrpSpPr>
          <p:cNvPr id="270" name="Group 269"/>
          <p:cNvGrpSpPr/>
          <p:nvPr/>
        </p:nvGrpSpPr>
        <p:grpSpPr>
          <a:xfrm>
            <a:off x="2955566" y="1196397"/>
            <a:ext cx="5807825" cy="2690718"/>
            <a:chOff x="1449186" y="3792314"/>
            <a:chExt cx="5807825" cy="2837411"/>
          </a:xfrm>
        </p:grpSpPr>
        <p:cxnSp>
          <p:nvCxnSpPr>
            <p:cNvPr id="271" name="Straight Connector 270"/>
            <p:cNvCxnSpPr/>
            <p:nvPr/>
          </p:nvCxnSpPr>
          <p:spPr>
            <a:xfrm flipV="1">
              <a:off x="1449186" y="3792314"/>
              <a:ext cx="0" cy="2837411"/>
            </a:xfrm>
            <a:prstGeom prst="line">
              <a:avLst/>
            </a:prstGeom>
            <a:noFill/>
            <a:ln w="19050" cap="rnd" cmpd="sng" algn="ctr">
              <a:solidFill>
                <a:sysClr val="windowText" lastClr="000000"/>
              </a:solidFill>
              <a:prstDash val="dash"/>
              <a:headEnd type="none" w="med" len="med"/>
              <a:tailEnd type="none" w="med" len="med"/>
            </a:ln>
            <a:effectLst/>
          </p:spPr>
        </p:cxnSp>
        <p:cxnSp>
          <p:nvCxnSpPr>
            <p:cNvPr id="272" name="Straight Connector 271"/>
            <p:cNvCxnSpPr/>
            <p:nvPr/>
          </p:nvCxnSpPr>
          <p:spPr>
            <a:xfrm flipV="1">
              <a:off x="2610751" y="3792314"/>
              <a:ext cx="0" cy="2837411"/>
            </a:xfrm>
            <a:prstGeom prst="line">
              <a:avLst/>
            </a:prstGeom>
            <a:noFill/>
            <a:ln w="19050" cap="rnd" cmpd="sng" algn="ctr">
              <a:solidFill>
                <a:sysClr val="windowText" lastClr="000000"/>
              </a:solidFill>
              <a:prstDash val="dash"/>
              <a:headEnd type="none" w="med" len="med"/>
              <a:tailEnd type="none" w="med" len="med"/>
            </a:ln>
            <a:effectLst/>
          </p:spPr>
        </p:cxnSp>
        <p:cxnSp>
          <p:nvCxnSpPr>
            <p:cNvPr id="273" name="Straight Connector 272"/>
            <p:cNvCxnSpPr/>
            <p:nvPr/>
          </p:nvCxnSpPr>
          <p:spPr>
            <a:xfrm flipV="1">
              <a:off x="3772316" y="3792314"/>
              <a:ext cx="0" cy="2837411"/>
            </a:xfrm>
            <a:prstGeom prst="line">
              <a:avLst/>
            </a:prstGeom>
            <a:noFill/>
            <a:ln w="19050" cap="rnd" cmpd="sng" algn="ctr">
              <a:solidFill>
                <a:sysClr val="windowText" lastClr="000000"/>
              </a:solidFill>
              <a:prstDash val="dash"/>
              <a:headEnd type="none" w="med" len="med"/>
              <a:tailEnd type="none" w="med" len="med"/>
            </a:ln>
            <a:effectLst/>
          </p:spPr>
        </p:cxnSp>
        <p:cxnSp>
          <p:nvCxnSpPr>
            <p:cNvPr id="274" name="Straight Connector 273"/>
            <p:cNvCxnSpPr/>
            <p:nvPr/>
          </p:nvCxnSpPr>
          <p:spPr>
            <a:xfrm flipV="1">
              <a:off x="4933881" y="3792314"/>
              <a:ext cx="0" cy="2837411"/>
            </a:xfrm>
            <a:prstGeom prst="line">
              <a:avLst/>
            </a:prstGeom>
            <a:noFill/>
            <a:ln w="19050" cap="rnd" cmpd="sng" algn="ctr">
              <a:solidFill>
                <a:sysClr val="windowText" lastClr="000000"/>
              </a:solidFill>
              <a:prstDash val="dash"/>
              <a:headEnd type="none" w="med" len="med"/>
              <a:tailEnd type="none" w="med" len="med"/>
            </a:ln>
            <a:effectLst/>
          </p:spPr>
        </p:cxnSp>
        <p:cxnSp>
          <p:nvCxnSpPr>
            <p:cNvPr id="275" name="Straight Connector 274"/>
            <p:cNvCxnSpPr/>
            <p:nvPr/>
          </p:nvCxnSpPr>
          <p:spPr>
            <a:xfrm flipV="1">
              <a:off x="6095446" y="3792314"/>
              <a:ext cx="0" cy="2837411"/>
            </a:xfrm>
            <a:prstGeom prst="line">
              <a:avLst/>
            </a:prstGeom>
            <a:noFill/>
            <a:ln w="19050" cap="rnd" cmpd="sng" algn="ctr">
              <a:solidFill>
                <a:sysClr val="windowText" lastClr="000000"/>
              </a:solidFill>
              <a:prstDash val="dash"/>
              <a:headEnd type="none" w="med" len="med"/>
              <a:tailEnd type="none" w="med" len="med"/>
            </a:ln>
            <a:effectLst/>
          </p:spPr>
        </p:cxnSp>
        <p:cxnSp>
          <p:nvCxnSpPr>
            <p:cNvPr id="276" name="Straight Connector 275"/>
            <p:cNvCxnSpPr/>
            <p:nvPr/>
          </p:nvCxnSpPr>
          <p:spPr>
            <a:xfrm flipV="1">
              <a:off x="7257011" y="3792314"/>
              <a:ext cx="0" cy="2837411"/>
            </a:xfrm>
            <a:prstGeom prst="line">
              <a:avLst/>
            </a:prstGeom>
            <a:noFill/>
            <a:ln w="19050" cap="rnd" cmpd="sng" algn="ctr">
              <a:solidFill>
                <a:sysClr val="windowText" lastClr="000000"/>
              </a:solidFill>
              <a:prstDash val="dash"/>
              <a:headEnd type="none" w="med" len="med"/>
              <a:tailEnd type="none" w="med" len="med"/>
            </a:ln>
            <a:effectLst/>
          </p:spPr>
        </p:cxnSp>
      </p:grpSp>
      <p:sp>
        <p:nvSpPr>
          <p:cNvPr id="277" name="Textplatzhalter 79"/>
          <p:cNvSpPr txBox="1">
            <a:spLocks/>
          </p:cNvSpPr>
          <p:nvPr/>
        </p:nvSpPr>
        <p:spPr>
          <a:xfrm>
            <a:off x="5409539" y="1973131"/>
            <a:ext cx="865746" cy="229017"/>
          </a:xfrm>
          <a:prstGeom prst="rect">
            <a:avLst/>
          </a:prstGeom>
          <a:noFill/>
          <a:ln w="0" cmpd="sng">
            <a:noFill/>
            <a:prstDash val="solid"/>
          </a:ln>
        </p:spPr>
        <p:txBody>
          <a:bodyPr vert="horz" lIns="0" tIns="0" rIns="0" bIns="0" rtlCol="0" anchor="ctr">
            <a:noAutofit/>
          </a:bodyPr>
          <a:lstStyle>
            <a:lvl1pPr marL="361950" indent="-361950" algn="l" defTabSz="914400" rtl="0" eaLnBrk="1" latinLnBrk="0" hangingPunct="1">
              <a:lnSpc>
                <a:spcPct val="100000"/>
              </a:lnSpc>
              <a:spcBef>
                <a:spcPts val="500"/>
              </a:spcBef>
              <a:buClr>
                <a:schemeClr val="bg2"/>
              </a:buClr>
              <a:buFont typeface="Wingdings" pitchFamily="2" charset="2"/>
              <a:buChar char="§"/>
              <a:defRPr sz="20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bg2"/>
              </a:buClr>
              <a:buFont typeface="Wingdings" pitchFamily="2" charset="2"/>
              <a:buChar char="§"/>
              <a:defRPr sz="18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Char char="§"/>
              <a:defRPr sz="16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Char char="§"/>
              <a:defRPr sz="14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200"/>
              </a:lnSpc>
              <a:buClr>
                <a:srgbClr val="1F407A"/>
              </a:buClr>
              <a:buNone/>
              <a:defRPr/>
            </a:pPr>
            <a:r>
              <a:rPr lang="de-CH" sz="1200" b="1" spc="-5" dirty="0" err="1">
                <a:solidFill>
                  <a:srgbClr val="009900"/>
                </a:solidFill>
                <a:latin typeface="Arial Narrow" panose="020B0606020202030204" pitchFamily="34" charset="0"/>
              </a:rPr>
              <a:t>Incorporation</a:t>
            </a:r>
            <a:endParaRPr lang="en-US" sz="1200" b="1" spc="-5" dirty="0">
              <a:solidFill>
                <a:srgbClr val="009900"/>
              </a:solidFill>
              <a:latin typeface="Arial Narrow" panose="020B0606020202030204" pitchFamily="34" charset="0"/>
            </a:endParaRPr>
          </a:p>
        </p:txBody>
      </p:sp>
      <p:sp>
        <p:nvSpPr>
          <p:cNvPr id="278" name="Diamond 277"/>
          <p:cNvSpPr/>
          <p:nvPr/>
        </p:nvSpPr>
        <p:spPr>
          <a:xfrm>
            <a:off x="5764523" y="2243428"/>
            <a:ext cx="144000" cy="144000"/>
          </a:xfrm>
          <a:prstGeom prst="diamond">
            <a:avLst/>
          </a:prstGeom>
          <a:solidFill>
            <a:srgbClr val="FFFF00"/>
          </a:solidFill>
          <a:ln w="9525">
            <a:solidFill>
              <a:sysClr val="windowText" lastClr="000000"/>
            </a:solidFill>
          </a:ln>
        </p:spPr>
        <p:txBody>
          <a:bodyPr wrap="square" rtlCol="0" anchor="ctr">
            <a:spAutoFit/>
          </a:bodyPr>
          <a:lstStyle/>
          <a:p>
            <a:pPr algn="ctr">
              <a:defRPr/>
            </a:pPr>
            <a:endParaRPr lang="en-US" sz="1400" b="1" kern="0" dirty="0">
              <a:solidFill>
                <a:srgbClr val="1269B0">
                  <a:lumMod val="60000"/>
                  <a:lumOff val="40000"/>
                </a:srgbClr>
              </a:solidFill>
              <a:latin typeface="Arial Narrow" panose="020B0606020202030204" pitchFamily="34" charset="0"/>
            </a:endParaRPr>
          </a:p>
        </p:txBody>
      </p:sp>
    </p:spTree>
    <p:extLst>
      <p:ext uri="{BB962C8B-B14F-4D97-AF65-F5344CB8AC3E}">
        <p14:creationId xmlns:p14="http://schemas.microsoft.com/office/powerpoint/2010/main" val="131264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 grpId="0"/>
      <p:bldP spid="229" grpId="0"/>
      <p:bldP spid="230" grpId="0"/>
      <p:bldP spid="231" grpId="0"/>
      <p:bldP spid="232" grpId="0"/>
      <p:bldP spid="233" grpId="0"/>
      <p:bldP spid="2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731837" y="175070"/>
            <a:ext cx="10728325" cy="900000"/>
          </a:xfrm>
        </p:spPr>
        <p:txBody>
          <a:bodyPr/>
          <a:lstStyle/>
          <a:p>
            <a:r>
              <a:rPr lang="en-US" dirty="0"/>
              <a:t>Ask successful entrepreneurs</a:t>
            </a:r>
          </a:p>
        </p:txBody>
      </p:sp>
      <p:sp>
        <p:nvSpPr>
          <p:cNvPr id="6" name="Content Placeholder 5"/>
          <p:cNvSpPr>
            <a:spLocks noGrp="1"/>
          </p:cNvSpPr>
          <p:nvPr>
            <p:ph idx="1"/>
          </p:nvPr>
        </p:nvSpPr>
        <p:spPr>
          <a:xfrm>
            <a:off x="3179762" y="4886061"/>
            <a:ext cx="5832475" cy="961044"/>
          </a:xfrm>
        </p:spPr>
        <p:txBody>
          <a:bodyPr/>
          <a:lstStyle/>
          <a:p>
            <a:pPr marL="177800" indent="-177800" algn="ctr">
              <a:buNone/>
            </a:pPr>
            <a:r>
              <a:rPr lang="en-US" sz="2000" dirty="0"/>
              <a:t>‘’What would have made a major difference in the early phase of your young start-up?’’</a:t>
            </a:r>
          </a:p>
        </p:txBody>
      </p:sp>
      <p:pic>
        <p:nvPicPr>
          <p:cNvPr id="14" name="Content Placeholder 8"/>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3179762" y="853811"/>
            <a:ext cx="5832475" cy="3883025"/>
          </a:xfrm>
        </p:spPr>
      </p:pic>
    </p:spTree>
    <p:extLst>
      <p:ext uri="{BB962C8B-B14F-4D97-AF65-F5344CB8AC3E}">
        <p14:creationId xmlns:p14="http://schemas.microsoft.com/office/powerpoint/2010/main" val="1245962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What are founders</a:t>
            </a:r>
            <a:r>
              <a:rPr lang="de-CH" dirty="0"/>
              <a:t>‘</a:t>
            </a:r>
            <a:r>
              <a:rPr lang="en-US" dirty="0"/>
              <a:t> need</a:t>
            </a:r>
            <a:r>
              <a:rPr lang="de-CH" dirty="0"/>
              <a:t>s</a:t>
            </a:r>
            <a:r>
              <a:rPr lang="en-US" dirty="0"/>
              <a:t>?</a:t>
            </a:r>
          </a:p>
        </p:txBody>
      </p:sp>
      <p:sp>
        <p:nvSpPr>
          <p:cNvPr id="7" name="Content Placeholder 6"/>
          <p:cNvSpPr>
            <a:spLocks noGrp="1"/>
          </p:cNvSpPr>
          <p:nvPr>
            <p:ph idx="1"/>
          </p:nvPr>
        </p:nvSpPr>
        <p:spPr/>
        <p:txBody>
          <a:bodyPr>
            <a:normAutofit fontScale="92500" lnSpcReduction="20000"/>
          </a:bodyPr>
          <a:lstStyle/>
          <a:p>
            <a:pPr marL="1882775" indent="-1882775">
              <a:buNone/>
            </a:pPr>
            <a:r>
              <a:rPr lang="en-US" sz="2000" b="1" dirty="0"/>
              <a:t>Funding</a:t>
            </a:r>
            <a:r>
              <a:rPr lang="en-US" sz="2000" dirty="0"/>
              <a:t>	Initial </a:t>
            </a:r>
            <a:r>
              <a:rPr lang="en-US" sz="2000" b="1" dirty="0"/>
              <a:t>non-dilutive funding (sweet money) </a:t>
            </a:r>
            <a:r>
              <a:rPr lang="en-US" sz="2000" dirty="0"/>
              <a:t>to bridge the </a:t>
            </a:r>
            <a:r>
              <a:rPr lang="en-US" sz="2000" b="1" dirty="0"/>
              <a:t>“valley of death” </a:t>
            </a:r>
            <a:r>
              <a:rPr lang="en-US" sz="2000" dirty="0"/>
              <a:t>to move ideas  from scientific findings to a early stage start-up</a:t>
            </a:r>
          </a:p>
          <a:p>
            <a:pPr marL="1882775" indent="-1882775">
              <a:buNone/>
            </a:pPr>
            <a:endParaRPr lang="en-US" sz="2000" dirty="0"/>
          </a:p>
          <a:p>
            <a:pPr marL="1882775" indent="-1882775">
              <a:buNone/>
            </a:pPr>
            <a:r>
              <a:rPr lang="en-US" sz="2000" b="1" dirty="0"/>
              <a:t>Home</a:t>
            </a:r>
            <a:r>
              <a:rPr lang="en-US" sz="2000" dirty="0"/>
              <a:t>	A peer home (’’a biotope’’) for like-minded young ETH scientists with entrepreneurial aspirations: </a:t>
            </a:r>
            <a:r>
              <a:rPr lang="en-US" sz="2000" b="1" dirty="0"/>
              <a:t>Peer support and peer pressure</a:t>
            </a:r>
          </a:p>
          <a:p>
            <a:pPr marL="1882775" indent="-1882775">
              <a:buNone/>
            </a:pPr>
            <a:endParaRPr lang="en-US" sz="2000" b="1" dirty="0"/>
          </a:p>
          <a:p>
            <a:pPr marL="1882775" indent="-1882775">
              <a:buNone/>
            </a:pPr>
            <a:r>
              <a:rPr lang="en-US" sz="2000" b="1" dirty="0"/>
              <a:t>Coaching	</a:t>
            </a:r>
            <a:r>
              <a:rPr lang="en-US" sz="2000" dirty="0"/>
              <a:t>Supervision and support by experienced, successful entrepreneurs with a similar background: </a:t>
            </a:r>
            <a:r>
              <a:rPr lang="en-US" sz="2000" b="1" dirty="0"/>
              <a:t>Compelling role models</a:t>
            </a:r>
          </a:p>
          <a:p>
            <a:pPr marL="1882775" indent="-1882775">
              <a:buNone/>
            </a:pPr>
            <a:endParaRPr lang="en-US" sz="2000" b="1" dirty="0"/>
          </a:p>
          <a:p>
            <a:pPr marL="1882775" indent="-1882775">
              <a:buNone/>
            </a:pPr>
            <a:r>
              <a:rPr lang="en-US" sz="2000" b="1" dirty="0"/>
              <a:t>Connect	</a:t>
            </a:r>
            <a:r>
              <a:rPr lang="en-US" sz="2000" dirty="0"/>
              <a:t>Access to all </a:t>
            </a:r>
            <a:r>
              <a:rPr lang="en-US" sz="2000" b="1" dirty="0"/>
              <a:t>ETH entities</a:t>
            </a:r>
            <a:r>
              <a:rPr lang="en-US" sz="2000" dirty="0"/>
              <a:t>, &gt; </a:t>
            </a:r>
            <a:r>
              <a:rPr lang="en-US" sz="2000" b="1" dirty="0"/>
              <a:t>460 ETH spin-offs, Investors, CH Start-up ecosystem, coaches, experts, service providers …</a:t>
            </a:r>
          </a:p>
          <a:p>
            <a:pPr marL="1882775" indent="-1882775">
              <a:buNone/>
            </a:pPr>
            <a:endParaRPr lang="en-US" sz="2000" b="1" dirty="0"/>
          </a:p>
          <a:p>
            <a:pPr marL="1885950" indent="-1885950">
              <a:spcBef>
                <a:spcPts val="0"/>
              </a:spcBef>
              <a:spcAft>
                <a:spcPts val="2400"/>
              </a:spcAft>
              <a:buNone/>
            </a:pPr>
            <a:r>
              <a:rPr lang="en-US" sz="2000" b="1" dirty="0"/>
              <a:t>Education	</a:t>
            </a:r>
            <a:r>
              <a:rPr lang="en-US" sz="2000" dirty="0"/>
              <a:t>Certificate of Advanced Studies in Entrepreneurial Leadership in Technology Ventures (CAS ELTV)</a:t>
            </a:r>
          </a:p>
          <a:p>
            <a:pPr marL="1885950" indent="-1885950">
              <a:spcBef>
                <a:spcPts val="0"/>
              </a:spcBef>
              <a:spcAft>
                <a:spcPts val="2400"/>
              </a:spcAft>
              <a:buNone/>
            </a:pPr>
            <a:endParaRPr lang="en-US" sz="2000" dirty="0"/>
          </a:p>
        </p:txBody>
      </p:sp>
    </p:spTree>
    <p:extLst>
      <p:ext uri="{BB962C8B-B14F-4D97-AF65-F5344CB8AC3E}">
        <p14:creationId xmlns:p14="http://schemas.microsoft.com/office/powerpoint/2010/main" val="172058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Pioneer Fellowship Program (est. 2010)</a:t>
            </a:r>
            <a:br>
              <a:rPr lang="en-US" dirty="0"/>
            </a:br>
            <a:r>
              <a:rPr lang="de-CH" dirty="0" err="1">
                <a:sym typeface="Wingdings" panose="05000000000000000000" pitchFamily="2" charset="2"/>
              </a:rPr>
              <a:t>Donations</a:t>
            </a:r>
            <a:r>
              <a:rPr lang="de-CH" dirty="0">
                <a:sym typeface="Wingdings" panose="05000000000000000000" pitchFamily="2" charset="2"/>
              </a:rPr>
              <a:t> </a:t>
            </a:r>
            <a:r>
              <a:rPr lang="de-CH" dirty="0" err="1">
                <a:sym typeface="Wingdings" panose="05000000000000000000" pitchFamily="2" charset="2"/>
              </a:rPr>
              <a:t>from</a:t>
            </a:r>
            <a:r>
              <a:rPr lang="de-CH" dirty="0">
                <a:sym typeface="Wingdings" panose="05000000000000000000" pitchFamily="2" charset="2"/>
              </a:rPr>
              <a:t> Industry Partners, Private </a:t>
            </a:r>
            <a:r>
              <a:rPr lang="de-CH" dirty="0" err="1">
                <a:sym typeface="Wingdings" panose="05000000000000000000" pitchFamily="2" charset="2"/>
              </a:rPr>
              <a:t>Persons</a:t>
            </a:r>
            <a:r>
              <a:rPr lang="de-CH" dirty="0">
                <a:sym typeface="Wingdings" panose="05000000000000000000" pitchFamily="2" charset="2"/>
              </a:rPr>
              <a:t> and ETH </a:t>
            </a:r>
            <a:r>
              <a:rPr lang="de-CH" dirty="0" err="1">
                <a:sym typeface="Wingdings" panose="05000000000000000000" pitchFamily="2" charset="2"/>
              </a:rPr>
              <a:t>Zurich</a:t>
            </a:r>
            <a:endParaRPr lang="en-US" dirty="0"/>
          </a:p>
        </p:txBody>
      </p:sp>
      <p:sp>
        <p:nvSpPr>
          <p:cNvPr id="23" name="Content Placeholder 20">
            <a:extLst>
              <a:ext uri="{FF2B5EF4-FFF2-40B4-BE49-F238E27FC236}">
                <a16:creationId xmlns:a16="http://schemas.microsoft.com/office/drawing/2014/main" id="{A903BE4F-CE2A-4C32-AF69-3827470F5D95}"/>
              </a:ext>
            </a:extLst>
          </p:cNvPr>
          <p:cNvSpPr txBox="1">
            <a:spLocks/>
          </p:cNvSpPr>
          <p:nvPr/>
        </p:nvSpPr>
        <p:spPr>
          <a:xfrm>
            <a:off x="1381036" y="2030921"/>
            <a:ext cx="5366897" cy="648853"/>
          </a:xfrm>
          <a:prstGeom prst="rect">
            <a:avLst/>
          </a:prstGeom>
        </p:spPr>
        <p:txBody>
          <a:bodyPr/>
          <a:lstStyle>
            <a:lvl1pPr marL="270000" indent="-2700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538163"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2pPr>
            <a:lvl3pPr marL="81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3pPr>
            <a:lvl4pPr marL="1080000"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4pPr>
            <a:lvl5pPr marL="135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b="1" dirty="0"/>
              <a:t>Promote ETH talents </a:t>
            </a:r>
            <a:r>
              <a:rPr lang="en-US" dirty="0"/>
              <a:t>who want to pursue an entrepreneurial career</a:t>
            </a:r>
          </a:p>
          <a:p>
            <a:pPr marL="0" indent="0">
              <a:buFont typeface="Arial" panose="020B0604020202020204" pitchFamily="34" charset="0"/>
              <a:buNone/>
            </a:pPr>
            <a:endParaRPr lang="de-CH" dirty="0"/>
          </a:p>
        </p:txBody>
      </p:sp>
      <p:sp>
        <p:nvSpPr>
          <p:cNvPr id="24" name="Content Placeholder 21">
            <a:extLst>
              <a:ext uri="{FF2B5EF4-FFF2-40B4-BE49-F238E27FC236}">
                <a16:creationId xmlns:a16="http://schemas.microsoft.com/office/drawing/2014/main" id="{A8EAD9F5-8DE4-46F8-A1E8-5918151554D2}"/>
              </a:ext>
            </a:extLst>
          </p:cNvPr>
          <p:cNvSpPr txBox="1">
            <a:spLocks/>
          </p:cNvSpPr>
          <p:nvPr/>
        </p:nvSpPr>
        <p:spPr>
          <a:xfrm>
            <a:off x="1414904" y="2885401"/>
            <a:ext cx="5490311" cy="307220"/>
          </a:xfrm>
          <a:prstGeom prst="rect">
            <a:avLst/>
          </a:prstGeom>
        </p:spPr>
        <p:txBody>
          <a:bodyPr anchor="ctr"/>
          <a:lstStyle>
            <a:lvl1pPr marL="270000" indent="-2700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538163"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2pPr>
            <a:lvl3pPr marL="81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3pPr>
            <a:lvl4pPr marL="1080000"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4pPr>
            <a:lvl5pPr marL="135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dirty="0"/>
              <a:t>Commercialization of ETH technology</a:t>
            </a:r>
            <a:endParaRPr lang="en-US" b="1" dirty="0"/>
          </a:p>
        </p:txBody>
      </p:sp>
      <p:sp>
        <p:nvSpPr>
          <p:cNvPr id="25" name="Content Placeholder 22">
            <a:extLst>
              <a:ext uri="{FF2B5EF4-FFF2-40B4-BE49-F238E27FC236}">
                <a16:creationId xmlns:a16="http://schemas.microsoft.com/office/drawing/2014/main" id="{C688D18E-E07F-4FF0-A226-3694C4315EB9}"/>
              </a:ext>
            </a:extLst>
          </p:cNvPr>
          <p:cNvSpPr txBox="1">
            <a:spLocks/>
          </p:cNvSpPr>
          <p:nvPr/>
        </p:nvSpPr>
        <p:spPr>
          <a:xfrm>
            <a:off x="1388892" y="3545637"/>
            <a:ext cx="5516323" cy="351889"/>
          </a:xfrm>
          <a:prstGeom prst="rect">
            <a:avLst/>
          </a:prstGeom>
        </p:spPr>
        <p:txBody>
          <a:bodyPr/>
          <a:lstStyle>
            <a:lvl1pPr marL="270000" indent="-2700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538163"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2pPr>
            <a:lvl3pPr marL="81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3pPr>
            <a:lvl4pPr marL="1080000"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4pPr>
            <a:lvl5pPr marL="135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dirty="0"/>
              <a:t>Support at the </a:t>
            </a:r>
            <a:r>
              <a:rPr lang="en-US" b="1" dirty="0"/>
              <a:t>Innovation &amp; Entrepreneurship Lab (ieLab)</a:t>
            </a:r>
          </a:p>
        </p:txBody>
      </p:sp>
      <p:pic>
        <p:nvPicPr>
          <p:cNvPr id="26" name="Content Placeholder 32">
            <a:extLst>
              <a:ext uri="{FF2B5EF4-FFF2-40B4-BE49-F238E27FC236}">
                <a16:creationId xmlns:a16="http://schemas.microsoft.com/office/drawing/2014/main" id="{3A1C8609-7AE8-4388-94E0-A7B9CB46EE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161" y="1335732"/>
            <a:ext cx="395948" cy="347502"/>
          </a:xfrm>
          <a:prstGeom prst="rect">
            <a:avLst/>
          </a:prstGeom>
        </p:spPr>
      </p:pic>
      <p:pic>
        <p:nvPicPr>
          <p:cNvPr id="27" name="Content Placeholder 33">
            <a:extLst>
              <a:ext uri="{FF2B5EF4-FFF2-40B4-BE49-F238E27FC236}">
                <a16:creationId xmlns:a16="http://schemas.microsoft.com/office/drawing/2014/main" id="{98DFA33D-D9CD-4334-AC75-74CE63294F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437" y="2107358"/>
            <a:ext cx="487321" cy="317019"/>
          </a:xfrm>
          <a:prstGeom prst="rect">
            <a:avLst/>
          </a:prstGeom>
        </p:spPr>
      </p:pic>
      <p:pic>
        <p:nvPicPr>
          <p:cNvPr id="28" name="Content Placeholder 34">
            <a:extLst>
              <a:ext uri="{FF2B5EF4-FFF2-40B4-BE49-F238E27FC236}">
                <a16:creationId xmlns:a16="http://schemas.microsoft.com/office/drawing/2014/main" id="{AA607907-CBF0-4421-A4C8-24031136CE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037" y="2672882"/>
            <a:ext cx="663976" cy="664522"/>
          </a:xfrm>
          <a:prstGeom prst="rect">
            <a:avLst/>
          </a:prstGeom>
        </p:spPr>
      </p:pic>
      <p:pic>
        <p:nvPicPr>
          <p:cNvPr id="29" name="Content Placeholder 35">
            <a:extLst>
              <a:ext uri="{FF2B5EF4-FFF2-40B4-BE49-F238E27FC236}">
                <a16:creationId xmlns:a16="http://schemas.microsoft.com/office/drawing/2014/main" id="{62A15D6B-A0DE-426B-881C-E4BB7A58D5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1527" y="3598633"/>
            <a:ext cx="371582" cy="347502"/>
          </a:xfrm>
          <a:prstGeom prst="rect">
            <a:avLst/>
          </a:prstGeom>
        </p:spPr>
      </p:pic>
      <p:sp>
        <p:nvSpPr>
          <p:cNvPr id="30" name="Content Placeholder 19">
            <a:extLst>
              <a:ext uri="{FF2B5EF4-FFF2-40B4-BE49-F238E27FC236}">
                <a16:creationId xmlns:a16="http://schemas.microsoft.com/office/drawing/2014/main" id="{88CBB4F3-93B8-46C9-8086-C5D1D3B1702C}"/>
              </a:ext>
            </a:extLst>
          </p:cNvPr>
          <p:cNvSpPr txBox="1">
            <a:spLocks/>
          </p:cNvSpPr>
          <p:nvPr/>
        </p:nvSpPr>
        <p:spPr>
          <a:xfrm>
            <a:off x="643850" y="4965970"/>
            <a:ext cx="7236983" cy="1403521"/>
          </a:xfrm>
          <a:prstGeom prst="rect">
            <a:avLst/>
          </a:prstGeom>
        </p:spPr>
        <p:txBody>
          <a:bodyPr>
            <a:noAutofit/>
          </a:bodyPr>
          <a:lstStyle>
            <a:lvl1pPr marL="270000" indent="-2700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538163"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2pPr>
            <a:lvl3pPr marL="81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3pPr>
            <a:lvl4pPr marL="1080000"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4pPr>
            <a:lvl5pPr marL="135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300"/>
              </a:spcAft>
              <a:buFont typeface="Arial" panose="020B0604020202020204" pitchFamily="34" charset="0"/>
              <a:buNone/>
            </a:pPr>
            <a:r>
              <a:rPr lang="en-US" b="1" dirty="0"/>
              <a:t>Application Process</a:t>
            </a:r>
            <a:endParaRPr lang="en-US" sz="2400" b="1" dirty="0"/>
          </a:p>
          <a:p>
            <a:pPr>
              <a:spcBef>
                <a:spcPts val="0"/>
              </a:spcBef>
              <a:spcAft>
                <a:spcPts val="300"/>
              </a:spcAft>
            </a:pPr>
            <a:r>
              <a:rPr lang="en-US" dirty="0"/>
              <a:t>ETH M.Sc. / PhD. graduates</a:t>
            </a:r>
          </a:p>
          <a:p>
            <a:pPr>
              <a:spcBef>
                <a:spcPts val="0"/>
              </a:spcBef>
              <a:spcAft>
                <a:spcPts val="300"/>
              </a:spcAft>
            </a:pPr>
            <a:r>
              <a:rPr lang="en-US" dirty="0"/>
              <a:t>Application twice per year; 1 March &amp; 1 September</a:t>
            </a:r>
          </a:p>
          <a:p>
            <a:pPr>
              <a:spcBef>
                <a:spcPts val="0"/>
              </a:spcBef>
              <a:spcAft>
                <a:spcPts val="300"/>
              </a:spcAft>
            </a:pPr>
            <a:r>
              <a:rPr lang="en-US" dirty="0"/>
              <a:t>Selective jury process, 40% acceptance rate, 10-15 PF p.a.</a:t>
            </a:r>
          </a:p>
        </p:txBody>
      </p:sp>
      <p:sp>
        <p:nvSpPr>
          <p:cNvPr id="31" name="Content Placeholder 13">
            <a:extLst>
              <a:ext uri="{FF2B5EF4-FFF2-40B4-BE49-F238E27FC236}">
                <a16:creationId xmlns:a16="http://schemas.microsoft.com/office/drawing/2014/main" id="{5707334D-3840-4E58-820E-E87D86E0691C}"/>
              </a:ext>
            </a:extLst>
          </p:cNvPr>
          <p:cNvSpPr txBox="1">
            <a:spLocks/>
          </p:cNvSpPr>
          <p:nvPr/>
        </p:nvSpPr>
        <p:spPr>
          <a:xfrm>
            <a:off x="1414904" y="1241699"/>
            <a:ext cx="5553163" cy="648853"/>
          </a:xfrm>
          <a:prstGeom prst="rect">
            <a:avLst/>
          </a:prstGeom>
        </p:spPr>
        <p:txBody>
          <a:bodyPr vert="horz" lIns="0" tIns="0" rIns="0" bIns="0" rtlCol="0">
            <a:noAutofit/>
          </a:bodyPr>
          <a:lstStyle>
            <a:lvl1pPr marL="270000" indent="-2700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538163"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2pPr>
            <a:lvl3pPr marL="81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3pPr>
            <a:lvl4pPr marL="1080000"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4pPr>
            <a:lvl5pPr marL="135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b="1" dirty="0"/>
              <a:t>18 month program, 150 kCHF sweet (non-dilutive) funding, </a:t>
            </a:r>
            <a:r>
              <a:rPr lang="en-US" dirty="0"/>
              <a:t>financed by donations (via ETH foundation)</a:t>
            </a:r>
          </a:p>
        </p:txBody>
      </p:sp>
      <p:pic>
        <p:nvPicPr>
          <p:cNvPr id="32" name="Picture 38">
            <a:extLst>
              <a:ext uri="{FF2B5EF4-FFF2-40B4-BE49-F238E27FC236}">
                <a16:creationId xmlns:a16="http://schemas.microsoft.com/office/drawing/2014/main" id="{25DCEAC3-BF5E-4F96-9402-D8C6818D4286}"/>
              </a:ext>
            </a:extLst>
          </p:cNvPr>
          <p:cNvPicPr>
            <a:picLocks noChangeAspect="1"/>
          </p:cNvPicPr>
          <p:nvPr/>
        </p:nvPicPr>
        <p:blipFill>
          <a:blip r:embed="rId7"/>
          <a:stretch>
            <a:fillRect/>
          </a:stretch>
        </p:blipFill>
        <p:spPr>
          <a:xfrm>
            <a:off x="735279" y="2807006"/>
            <a:ext cx="341125" cy="396274"/>
          </a:xfrm>
          <a:prstGeom prst="rect">
            <a:avLst/>
          </a:prstGeom>
        </p:spPr>
      </p:pic>
      <p:sp>
        <p:nvSpPr>
          <p:cNvPr id="14" name="Content Placeholder 22">
            <a:extLst>
              <a:ext uri="{FF2B5EF4-FFF2-40B4-BE49-F238E27FC236}">
                <a16:creationId xmlns:a16="http://schemas.microsoft.com/office/drawing/2014/main" id="{C688D18E-E07F-4FF0-A226-3694C4315EB9}"/>
              </a:ext>
            </a:extLst>
          </p:cNvPr>
          <p:cNvSpPr txBox="1">
            <a:spLocks/>
          </p:cNvSpPr>
          <p:nvPr/>
        </p:nvSpPr>
        <p:spPr>
          <a:xfrm>
            <a:off x="1414904" y="4267749"/>
            <a:ext cx="5426163" cy="367748"/>
          </a:xfrm>
          <a:prstGeom prst="rect">
            <a:avLst/>
          </a:prstGeom>
        </p:spPr>
        <p:txBody>
          <a:bodyPr/>
          <a:lstStyle>
            <a:lvl1pPr marL="270000" indent="-2700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538163"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2pPr>
            <a:lvl3pPr marL="81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3pPr>
            <a:lvl4pPr marL="1080000" indent="-271463"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4pPr>
            <a:lvl5pPr marL="1350000" indent="-270000" algn="l" defTabSz="914400" rtl="0" eaLnBrk="1" latinLnBrk="0" hangingPunct="1">
              <a:lnSpc>
                <a:spcPct val="100000"/>
              </a:lnSpc>
              <a:spcBef>
                <a:spcPts val="50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b="1" dirty="0"/>
              <a:t>Host Professor </a:t>
            </a:r>
            <a:r>
              <a:rPr lang="en-US" dirty="0"/>
              <a:t>&amp; Research group, access to </a:t>
            </a:r>
            <a:r>
              <a:rPr lang="en-US" b="1" dirty="0"/>
              <a:t>ETH infrastructure</a:t>
            </a:r>
          </a:p>
        </p:txBody>
      </p:sp>
      <p:sp>
        <p:nvSpPr>
          <p:cNvPr id="17" name="Freeform 1173">
            <a:extLst>
              <a:ext uri="{FF2B5EF4-FFF2-40B4-BE49-F238E27FC236}">
                <a16:creationId xmlns:a16="http://schemas.microsoft.com/office/drawing/2014/main" id="{CE6574EB-3E17-4D78-BFD1-AABCFF22C1E4}"/>
              </a:ext>
            </a:extLst>
          </p:cNvPr>
          <p:cNvSpPr>
            <a:spLocks noChangeAspect="1" noEditPoints="1"/>
          </p:cNvSpPr>
          <p:nvPr/>
        </p:nvSpPr>
        <p:spPr bwMode="auto">
          <a:xfrm>
            <a:off x="697161" y="4351103"/>
            <a:ext cx="428927" cy="402932"/>
          </a:xfrm>
          <a:custGeom>
            <a:avLst/>
            <a:gdLst>
              <a:gd name="T0" fmla="*/ 627 w 627"/>
              <a:gd name="T1" fmla="*/ 126 h 586"/>
              <a:gd name="T2" fmla="*/ 627 w 627"/>
              <a:gd name="T3" fmla="*/ 167 h 586"/>
              <a:gd name="T4" fmla="*/ 585 w 627"/>
              <a:gd name="T5" fmla="*/ 167 h 586"/>
              <a:gd name="T6" fmla="*/ 562 w 627"/>
              <a:gd name="T7" fmla="*/ 188 h 586"/>
              <a:gd name="T8" fmla="*/ 64 w 627"/>
              <a:gd name="T9" fmla="*/ 188 h 586"/>
              <a:gd name="T10" fmla="*/ 41 w 627"/>
              <a:gd name="T11" fmla="*/ 167 h 586"/>
              <a:gd name="T12" fmla="*/ 0 w 627"/>
              <a:gd name="T13" fmla="*/ 167 h 586"/>
              <a:gd name="T14" fmla="*/ 0 w 627"/>
              <a:gd name="T15" fmla="*/ 126 h 586"/>
              <a:gd name="T16" fmla="*/ 313 w 627"/>
              <a:gd name="T17" fmla="*/ 0 h 586"/>
              <a:gd name="T18" fmla="*/ 627 w 627"/>
              <a:gd name="T19" fmla="*/ 126 h 586"/>
              <a:gd name="T20" fmla="*/ 627 w 627"/>
              <a:gd name="T21" fmla="*/ 544 h 586"/>
              <a:gd name="T22" fmla="*/ 627 w 627"/>
              <a:gd name="T23" fmla="*/ 586 h 586"/>
              <a:gd name="T24" fmla="*/ 0 w 627"/>
              <a:gd name="T25" fmla="*/ 586 h 586"/>
              <a:gd name="T26" fmla="*/ 0 w 627"/>
              <a:gd name="T27" fmla="*/ 544 h 586"/>
              <a:gd name="T28" fmla="*/ 22 w 627"/>
              <a:gd name="T29" fmla="*/ 523 h 586"/>
              <a:gd name="T30" fmla="*/ 604 w 627"/>
              <a:gd name="T31" fmla="*/ 523 h 586"/>
              <a:gd name="T32" fmla="*/ 627 w 627"/>
              <a:gd name="T33" fmla="*/ 544 h 586"/>
              <a:gd name="T34" fmla="*/ 167 w 627"/>
              <a:gd name="T35" fmla="*/ 209 h 586"/>
              <a:gd name="T36" fmla="*/ 167 w 627"/>
              <a:gd name="T37" fmla="*/ 460 h 586"/>
              <a:gd name="T38" fmla="*/ 209 w 627"/>
              <a:gd name="T39" fmla="*/ 460 h 586"/>
              <a:gd name="T40" fmla="*/ 209 w 627"/>
              <a:gd name="T41" fmla="*/ 209 h 586"/>
              <a:gd name="T42" fmla="*/ 292 w 627"/>
              <a:gd name="T43" fmla="*/ 209 h 586"/>
              <a:gd name="T44" fmla="*/ 292 w 627"/>
              <a:gd name="T45" fmla="*/ 460 h 586"/>
              <a:gd name="T46" fmla="*/ 334 w 627"/>
              <a:gd name="T47" fmla="*/ 460 h 586"/>
              <a:gd name="T48" fmla="*/ 334 w 627"/>
              <a:gd name="T49" fmla="*/ 209 h 586"/>
              <a:gd name="T50" fmla="*/ 418 w 627"/>
              <a:gd name="T51" fmla="*/ 209 h 586"/>
              <a:gd name="T52" fmla="*/ 418 w 627"/>
              <a:gd name="T53" fmla="*/ 460 h 586"/>
              <a:gd name="T54" fmla="*/ 460 w 627"/>
              <a:gd name="T55" fmla="*/ 460 h 586"/>
              <a:gd name="T56" fmla="*/ 460 w 627"/>
              <a:gd name="T57" fmla="*/ 209 h 586"/>
              <a:gd name="T58" fmla="*/ 543 w 627"/>
              <a:gd name="T59" fmla="*/ 209 h 586"/>
              <a:gd name="T60" fmla="*/ 543 w 627"/>
              <a:gd name="T61" fmla="*/ 460 h 586"/>
              <a:gd name="T62" fmla="*/ 562 w 627"/>
              <a:gd name="T63" fmla="*/ 460 h 586"/>
              <a:gd name="T64" fmla="*/ 585 w 627"/>
              <a:gd name="T65" fmla="*/ 481 h 586"/>
              <a:gd name="T66" fmla="*/ 585 w 627"/>
              <a:gd name="T67" fmla="*/ 502 h 586"/>
              <a:gd name="T68" fmla="*/ 41 w 627"/>
              <a:gd name="T69" fmla="*/ 502 h 586"/>
              <a:gd name="T70" fmla="*/ 41 w 627"/>
              <a:gd name="T71" fmla="*/ 481 h 586"/>
              <a:gd name="T72" fmla="*/ 64 w 627"/>
              <a:gd name="T73" fmla="*/ 460 h 586"/>
              <a:gd name="T74" fmla="*/ 83 w 627"/>
              <a:gd name="T75" fmla="*/ 460 h 586"/>
              <a:gd name="T76" fmla="*/ 83 w 627"/>
              <a:gd name="T77" fmla="*/ 209 h 586"/>
              <a:gd name="T78" fmla="*/ 167 w 627"/>
              <a:gd name="T79" fmla="*/ 209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7" h="586">
                <a:moveTo>
                  <a:pt x="627" y="126"/>
                </a:moveTo>
                <a:cubicBezTo>
                  <a:pt x="627" y="167"/>
                  <a:pt x="627" y="167"/>
                  <a:pt x="627" y="167"/>
                </a:cubicBezTo>
                <a:cubicBezTo>
                  <a:pt x="585" y="167"/>
                  <a:pt x="585" y="167"/>
                  <a:pt x="585" y="167"/>
                </a:cubicBezTo>
                <a:cubicBezTo>
                  <a:pt x="585" y="179"/>
                  <a:pt x="575" y="188"/>
                  <a:pt x="562" y="188"/>
                </a:cubicBezTo>
                <a:cubicBezTo>
                  <a:pt x="64" y="188"/>
                  <a:pt x="64" y="188"/>
                  <a:pt x="64" y="188"/>
                </a:cubicBezTo>
                <a:cubicBezTo>
                  <a:pt x="51" y="188"/>
                  <a:pt x="41" y="179"/>
                  <a:pt x="41" y="167"/>
                </a:cubicBezTo>
                <a:cubicBezTo>
                  <a:pt x="0" y="167"/>
                  <a:pt x="0" y="167"/>
                  <a:pt x="0" y="167"/>
                </a:cubicBezTo>
                <a:cubicBezTo>
                  <a:pt x="0" y="126"/>
                  <a:pt x="0" y="126"/>
                  <a:pt x="0" y="126"/>
                </a:cubicBezTo>
                <a:cubicBezTo>
                  <a:pt x="313" y="0"/>
                  <a:pt x="313" y="0"/>
                  <a:pt x="313" y="0"/>
                </a:cubicBezTo>
                <a:lnTo>
                  <a:pt x="627" y="126"/>
                </a:lnTo>
                <a:close/>
                <a:moveTo>
                  <a:pt x="627" y="544"/>
                </a:moveTo>
                <a:cubicBezTo>
                  <a:pt x="627" y="586"/>
                  <a:pt x="627" y="586"/>
                  <a:pt x="627" y="586"/>
                </a:cubicBezTo>
                <a:cubicBezTo>
                  <a:pt x="0" y="586"/>
                  <a:pt x="0" y="586"/>
                  <a:pt x="0" y="586"/>
                </a:cubicBezTo>
                <a:cubicBezTo>
                  <a:pt x="0" y="544"/>
                  <a:pt x="0" y="544"/>
                  <a:pt x="0" y="544"/>
                </a:cubicBezTo>
                <a:cubicBezTo>
                  <a:pt x="0" y="532"/>
                  <a:pt x="10" y="523"/>
                  <a:pt x="22" y="523"/>
                </a:cubicBezTo>
                <a:cubicBezTo>
                  <a:pt x="604" y="523"/>
                  <a:pt x="604" y="523"/>
                  <a:pt x="604" y="523"/>
                </a:cubicBezTo>
                <a:cubicBezTo>
                  <a:pt x="617" y="523"/>
                  <a:pt x="627" y="532"/>
                  <a:pt x="627" y="544"/>
                </a:cubicBezTo>
                <a:close/>
                <a:moveTo>
                  <a:pt x="167" y="209"/>
                </a:moveTo>
                <a:cubicBezTo>
                  <a:pt x="167" y="460"/>
                  <a:pt x="167" y="460"/>
                  <a:pt x="167" y="460"/>
                </a:cubicBezTo>
                <a:cubicBezTo>
                  <a:pt x="209" y="460"/>
                  <a:pt x="209" y="460"/>
                  <a:pt x="209" y="460"/>
                </a:cubicBezTo>
                <a:cubicBezTo>
                  <a:pt x="209" y="209"/>
                  <a:pt x="209" y="209"/>
                  <a:pt x="209" y="209"/>
                </a:cubicBezTo>
                <a:cubicBezTo>
                  <a:pt x="292" y="209"/>
                  <a:pt x="292" y="209"/>
                  <a:pt x="292" y="209"/>
                </a:cubicBezTo>
                <a:cubicBezTo>
                  <a:pt x="292" y="460"/>
                  <a:pt x="292" y="460"/>
                  <a:pt x="292" y="460"/>
                </a:cubicBezTo>
                <a:cubicBezTo>
                  <a:pt x="334" y="460"/>
                  <a:pt x="334" y="460"/>
                  <a:pt x="334" y="460"/>
                </a:cubicBezTo>
                <a:cubicBezTo>
                  <a:pt x="334" y="209"/>
                  <a:pt x="334" y="209"/>
                  <a:pt x="334" y="209"/>
                </a:cubicBezTo>
                <a:cubicBezTo>
                  <a:pt x="418" y="209"/>
                  <a:pt x="418" y="209"/>
                  <a:pt x="418" y="209"/>
                </a:cubicBezTo>
                <a:cubicBezTo>
                  <a:pt x="418" y="460"/>
                  <a:pt x="418" y="460"/>
                  <a:pt x="418" y="460"/>
                </a:cubicBezTo>
                <a:cubicBezTo>
                  <a:pt x="460" y="460"/>
                  <a:pt x="460" y="460"/>
                  <a:pt x="460" y="460"/>
                </a:cubicBezTo>
                <a:cubicBezTo>
                  <a:pt x="460" y="209"/>
                  <a:pt x="460" y="209"/>
                  <a:pt x="460" y="209"/>
                </a:cubicBezTo>
                <a:cubicBezTo>
                  <a:pt x="543" y="209"/>
                  <a:pt x="543" y="209"/>
                  <a:pt x="543" y="209"/>
                </a:cubicBezTo>
                <a:cubicBezTo>
                  <a:pt x="543" y="460"/>
                  <a:pt x="543" y="460"/>
                  <a:pt x="543" y="460"/>
                </a:cubicBezTo>
                <a:cubicBezTo>
                  <a:pt x="562" y="460"/>
                  <a:pt x="562" y="460"/>
                  <a:pt x="562" y="460"/>
                </a:cubicBezTo>
                <a:cubicBezTo>
                  <a:pt x="575" y="460"/>
                  <a:pt x="585" y="470"/>
                  <a:pt x="585" y="481"/>
                </a:cubicBezTo>
                <a:cubicBezTo>
                  <a:pt x="585" y="502"/>
                  <a:pt x="585" y="502"/>
                  <a:pt x="585" y="502"/>
                </a:cubicBezTo>
                <a:cubicBezTo>
                  <a:pt x="41" y="502"/>
                  <a:pt x="41" y="502"/>
                  <a:pt x="41" y="502"/>
                </a:cubicBezTo>
                <a:cubicBezTo>
                  <a:pt x="41" y="481"/>
                  <a:pt x="41" y="481"/>
                  <a:pt x="41" y="481"/>
                </a:cubicBezTo>
                <a:cubicBezTo>
                  <a:pt x="41" y="470"/>
                  <a:pt x="51" y="460"/>
                  <a:pt x="64" y="460"/>
                </a:cubicBezTo>
                <a:cubicBezTo>
                  <a:pt x="83" y="460"/>
                  <a:pt x="83" y="460"/>
                  <a:pt x="83" y="460"/>
                </a:cubicBezTo>
                <a:cubicBezTo>
                  <a:pt x="83" y="209"/>
                  <a:pt x="83" y="209"/>
                  <a:pt x="83" y="209"/>
                </a:cubicBezTo>
                <a:lnTo>
                  <a:pt x="167" y="20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3" name="Grafik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45340" y="1241699"/>
            <a:ext cx="4972050" cy="5029200"/>
          </a:xfrm>
          <a:prstGeom prst="rect">
            <a:avLst/>
          </a:prstGeom>
        </p:spPr>
      </p:pic>
    </p:spTree>
    <p:extLst>
      <p:ext uri="{BB962C8B-B14F-4D97-AF65-F5344CB8AC3E}">
        <p14:creationId xmlns:p14="http://schemas.microsoft.com/office/powerpoint/2010/main" val="2238419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39468" y="5753910"/>
            <a:ext cx="10444500" cy="77951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p:cNvSpPr>
            <a:spLocks noGrp="1"/>
          </p:cNvSpPr>
          <p:nvPr>
            <p:ph idx="1"/>
          </p:nvPr>
        </p:nvSpPr>
        <p:spPr>
          <a:xfrm>
            <a:off x="558411" y="1242468"/>
            <a:ext cx="10901751" cy="1447376"/>
          </a:xfrm>
        </p:spPr>
        <p:txBody>
          <a:bodyPr vert="horz" lIns="140400" tIns="0" rIns="0" bIns="0" rtlCol="0">
            <a:noAutofit/>
          </a:bodyPr>
          <a:lstStyle/>
          <a:p>
            <a:pPr marL="1519238" indent="-1519238">
              <a:spcBef>
                <a:spcPts val="0"/>
              </a:spcBef>
              <a:buNone/>
            </a:pPr>
            <a:r>
              <a:rPr lang="en-US" b="1" dirty="0"/>
              <a:t>Space	</a:t>
            </a:r>
            <a:r>
              <a:rPr lang="en-US" dirty="0"/>
              <a:t>48 working desks 300 </a:t>
            </a:r>
            <a:r>
              <a:rPr lang="en-US" dirty="0" err="1"/>
              <a:t>sqm</a:t>
            </a:r>
            <a:r>
              <a:rPr lang="en-US" dirty="0"/>
              <a:t>	¦       42 Bio Safety Lab benches 200 </a:t>
            </a:r>
            <a:r>
              <a:rPr lang="en-US" dirty="0" err="1"/>
              <a:t>sqm</a:t>
            </a:r>
            <a:r>
              <a:rPr lang="en-US" dirty="0"/>
              <a:t> </a:t>
            </a:r>
          </a:p>
          <a:p>
            <a:pPr marL="1519238" indent="-1519238">
              <a:spcBef>
                <a:spcPts val="0"/>
              </a:spcBef>
              <a:buNone/>
            </a:pPr>
            <a:r>
              <a:rPr lang="en-US" b="1" dirty="0"/>
              <a:t>Coaching	</a:t>
            </a:r>
            <a:r>
              <a:rPr lang="en-US" dirty="0"/>
              <a:t>Coaching by experienced serial entrepreneurs &amp; industry experts</a:t>
            </a:r>
          </a:p>
          <a:p>
            <a:pPr marL="1519238" indent="-1519238">
              <a:spcBef>
                <a:spcPts val="0"/>
              </a:spcBef>
              <a:buNone/>
            </a:pPr>
            <a:r>
              <a:rPr lang="en-US" b="1" dirty="0"/>
              <a:t>Education	</a:t>
            </a:r>
            <a:r>
              <a:rPr lang="en-US" dirty="0"/>
              <a:t>CAS in Entrepreneurial Leadership in Technology Ventures (CAS ELTV) &amp; Seminars</a:t>
            </a:r>
          </a:p>
          <a:p>
            <a:pPr marL="1519238" indent="-1519238">
              <a:spcBef>
                <a:spcPts val="0"/>
              </a:spcBef>
              <a:buNone/>
            </a:pPr>
            <a:r>
              <a:rPr lang="en-US" b="1" dirty="0"/>
              <a:t>Networking	</a:t>
            </a:r>
            <a:r>
              <a:rPr lang="en-US" dirty="0"/>
              <a:t>Events &amp; Seminars </a:t>
            </a:r>
          </a:p>
          <a:p>
            <a:pPr marL="1519238" indent="-1519238">
              <a:spcBef>
                <a:spcPts val="0"/>
              </a:spcBef>
              <a:buNone/>
            </a:pPr>
            <a:r>
              <a:rPr lang="en-US" b="1" dirty="0"/>
              <a:t>Connect	</a:t>
            </a:r>
            <a:r>
              <a:rPr lang="en-US" dirty="0"/>
              <a:t>ETH entities, more than 550 ETH spin-offs, investors and the CH start-up ecosystem</a:t>
            </a:r>
          </a:p>
        </p:txBody>
      </p:sp>
      <p:pic>
        <p:nvPicPr>
          <p:cNvPr id="4"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6213" y="2812121"/>
            <a:ext cx="4320000" cy="2880000"/>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39548" y="2812121"/>
            <a:ext cx="4320000" cy="2880000"/>
          </a:xfrm>
          <a:prstGeom prst="rect">
            <a:avLst/>
          </a:prstGeom>
        </p:spPr>
      </p:pic>
      <p:sp>
        <p:nvSpPr>
          <p:cNvPr id="9" name="Rectangle 8"/>
          <p:cNvSpPr/>
          <p:nvPr/>
        </p:nvSpPr>
        <p:spPr>
          <a:xfrm>
            <a:off x="9331371" y="2774423"/>
            <a:ext cx="1787669" cy="369332"/>
          </a:xfrm>
          <a:prstGeom prst="rect">
            <a:avLst/>
          </a:prstGeom>
        </p:spPr>
        <p:txBody>
          <a:bodyPr wrap="none" anchor="ctr">
            <a:spAutoFit/>
          </a:bodyPr>
          <a:lstStyle/>
          <a:p>
            <a:r>
              <a:rPr lang="en-US" b="1" dirty="0">
                <a:solidFill>
                  <a:schemeClr val="bg1"/>
                </a:solidFill>
              </a:rPr>
              <a:t>Bio Safety Lab</a:t>
            </a:r>
          </a:p>
        </p:txBody>
      </p:sp>
      <p:sp>
        <p:nvSpPr>
          <p:cNvPr id="11" name="Rectangle 10"/>
          <p:cNvSpPr/>
          <p:nvPr/>
        </p:nvSpPr>
        <p:spPr>
          <a:xfrm>
            <a:off x="3510457" y="2774423"/>
            <a:ext cx="3108608" cy="369332"/>
          </a:xfrm>
          <a:prstGeom prst="rect">
            <a:avLst/>
          </a:prstGeom>
        </p:spPr>
        <p:txBody>
          <a:bodyPr wrap="none" anchor="ctr">
            <a:spAutoFit/>
          </a:bodyPr>
          <a:lstStyle/>
          <a:p>
            <a:r>
              <a:rPr lang="en-US" b="1" dirty="0">
                <a:solidFill>
                  <a:schemeClr val="bg1"/>
                </a:solidFill>
              </a:rPr>
              <a:t>ICT, Engineering, Robotics</a:t>
            </a:r>
          </a:p>
        </p:txBody>
      </p:sp>
      <p:sp>
        <p:nvSpPr>
          <p:cNvPr id="2" name="Rectangle 1"/>
          <p:cNvSpPr/>
          <p:nvPr/>
        </p:nvSpPr>
        <p:spPr>
          <a:xfrm>
            <a:off x="2128091" y="5764815"/>
            <a:ext cx="4134577" cy="646331"/>
          </a:xfrm>
          <a:prstGeom prst="rect">
            <a:avLst/>
          </a:prstGeom>
        </p:spPr>
        <p:txBody>
          <a:bodyPr wrap="square">
            <a:spAutoFit/>
          </a:bodyPr>
          <a:lstStyle/>
          <a:p>
            <a:r>
              <a:rPr lang="en-US" dirty="0">
                <a:solidFill>
                  <a:schemeClr val="bg1"/>
                </a:solidFill>
              </a:rPr>
              <a:t>ETH Zentrum, STE Building Stampfenbachstrasse 52, 8092 Zurich</a:t>
            </a:r>
          </a:p>
        </p:txBody>
      </p:sp>
      <p:sp>
        <p:nvSpPr>
          <p:cNvPr id="3" name="Rectangle 2"/>
          <p:cNvSpPr/>
          <p:nvPr/>
        </p:nvSpPr>
        <p:spPr>
          <a:xfrm>
            <a:off x="6774279" y="5764814"/>
            <a:ext cx="3904232" cy="646331"/>
          </a:xfrm>
          <a:prstGeom prst="rect">
            <a:avLst/>
          </a:prstGeom>
        </p:spPr>
        <p:txBody>
          <a:bodyPr wrap="square">
            <a:spAutoFit/>
          </a:bodyPr>
          <a:lstStyle/>
          <a:p>
            <a:r>
              <a:rPr lang="en-US" dirty="0">
                <a:solidFill>
                  <a:schemeClr val="bg1"/>
                </a:solidFill>
              </a:rPr>
              <a:t>ETH Hönggerberg, HPL Building </a:t>
            </a:r>
            <a:r>
              <a:rPr lang="de-CH" dirty="0">
                <a:solidFill>
                  <a:schemeClr val="bg1"/>
                </a:solidFill>
              </a:rPr>
              <a:t>Otto-Stern-Weg 7</a:t>
            </a:r>
            <a:r>
              <a:rPr lang="en-US" dirty="0">
                <a:solidFill>
                  <a:schemeClr val="bg1"/>
                </a:solidFill>
              </a:rPr>
              <a:t>, 8093 Zürich</a:t>
            </a:r>
          </a:p>
        </p:txBody>
      </p:sp>
      <p:sp>
        <p:nvSpPr>
          <p:cNvPr id="12" name="Rectangle 11"/>
          <p:cNvSpPr/>
          <p:nvPr/>
        </p:nvSpPr>
        <p:spPr>
          <a:xfrm>
            <a:off x="558411" y="697115"/>
            <a:ext cx="7077875" cy="369332"/>
          </a:xfrm>
          <a:prstGeom prst="rect">
            <a:avLst/>
          </a:prstGeom>
        </p:spPr>
        <p:txBody>
          <a:bodyPr wrap="square">
            <a:spAutoFit/>
          </a:bodyPr>
          <a:lstStyle/>
          <a:p>
            <a:r>
              <a:rPr lang="de-CH" b="1" i="1" dirty="0"/>
              <a:t>Innovation &amp; Entrepreneurship Lab </a:t>
            </a:r>
            <a:r>
              <a:rPr lang="de-CH" i="1" dirty="0"/>
              <a:t>-</a:t>
            </a:r>
            <a:r>
              <a:rPr lang="de-CH" b="1" i="1" dirty="0"/>
              <a:t> </a:t>
            </a:r>
            <a:r>
              <a:rPr lang="de-CH" i="1" dirty="0"/>
              <a:t>ETH Technology </a:t>
            </a:r>
            <a:r>
              <a:rPr lang="de-CH" i="1" dirty="0" err="1"/>
              <a:t>Incubator</a:t>
            </a:r>
            <a:endParaRPr lang="en-US" i="1" dirty="0"/>
          </a:p>
        </p:txBody>
      </p:sp>
      <p:sp>
        <p:nvSpPr>
          <p:cNvPr id="13" name="Rectangle 12"/>
          <p:cNvSpPr/>
          <p:nvPr/>
        </p:nvSpPr>
        <p:spPr>
          <a:xfrm>
            <a:off x="737066" y="2812121"/>
            <a:ext cx="1226288" cy="286195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177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62 Spin-offs by Pioneer Fellows </a:t>
            </a:r>
            <a:r>
              <a:rPr lang="de-CH" dirty="0"/>
              <a:t>2010 - 2020</a:t>
            </a:r>
            <a:endParaRPr lang="en-GB" dirty="0"/>
          </a:p>
        </p:txBody>
      </p:sp>
      <p:sp>
        <p:nvSpPr>
          <p:cNvPr id="6" name="Rectangle 5"/>
          <p:cNvSpPr/>
          <p:nvPr/>
        </p:nvSpPr>
        <p:spPr>
          <a:xfrm>
            <a:off x="195869" y="6025304"/>
            <a:ext cx="1165928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Diagramm 2"/>
          <p:cNvGraphicFramePr/>
          <p:nvPr>
            <p:extLst>
              <p:ext uri="{D42A27DB-BD31-4B8C-83A1-F6EECF244321}">
                <p14:modId xmlns:p14="http://schemas.microsoft.com/office/powerpoint/2010/main" val="3422771601"/>
              </p:ext>
            </p:extLst>
          </p:nvPr>
        </p:nvGraphicFramePr>
        <p:xfrm>
          <a:off x="195869" y="5897068"/>
          <a:ext cx="11678260" cy="4162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http://brigi.cat/img/source/perceptiko_log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22260" y="1485006"/>
            <a:ext cx="943925" cy="44447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8698" y="1889739"/>
            <a:ext cx="1348576" cy="25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http://www.fbt.ethz.ch/people/pharma-biome/_jcr_content/par/twocolumn/par_left/fullwidthimage/image.imageformat.fullwidth_widepage_twocolumn.140769702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51120" y="1297548"/>
            <a:ext cx="1328642" cy="569271"/>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Bildergebnis für upicto"/>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7440" y="5278746"/>
            <a:ext cx="1271781" cy="35609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94627" y="5548694"/>
            <a:ext cx="1021935" cy="213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6" name="Picture 22" descr="Bildergebnis für zurimed technologies"/>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26667" b="26667"/>
          <a:stretch/>
        </p:blipFill>
        <p:spPr bwMode="auto">
          <a:xfrm>
            <a:off x="4355384" y="4385581"/>
            <a:ext cx="1189955" cy="416484"/>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Bildergebnis für 4quant"/>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b="33670"/>
          <a:stretch/>
        </p:blipFill>
        <p:spPr bwMode="auto">
          <a:xfrm>
            <a:off x="4381987" y="2005179"/>
            <a:ext cx="969876" cy="276322"/>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Bildergebnis für anybotics"/>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574032" y="5401049"/>
            <a:ext cx="1281655" cy="398737"/>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Bildergebnis für distran spin-off"/>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23613" y="1041865"/>
            <a:ext cx="1575413" cy="838120"/>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Bildergebnis für aerotain"/>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659154" y="2480649"/>
            <a:ext cx="1039413" cy="153471"/>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Bildergebnis für immuprobe"/>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595319" y="3788868"/>
            <a:ext cx="923326" cy="637876"/>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Bildergebnis für diramics"/>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444106" y="4637859"/>
            <a:ext cx="1306222" cy="294777"/>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Bildergebnis für haelixa"/>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34176" b="32912"/>
          <a:stretch/>
        </p:blipFill>
        <p:spPr bwMode="auto">
          <a:xfrm>
            <a:off x="5703170" y="3342611"/>
            <a:ext cx="879216" cy="289370"/>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Bildergebnis für embotech spin-off"/>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t="10204" b="38598"/>
          <a:stretch/>
        </p:blipFill>
        <p:spPr bwMode="auto">
          <a:xfrm>
            <a:off x="1748276" y="2281500"/>
            <a:ext cx="1388831" cy="26532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Bildergebnis für synple chem"/>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623608" y="2910889"/>
            <a:ext cx="1029470" cy="276367"/>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Bildergebnis für fashwell"/>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3287373" y="810595"/>
            <a:ext cx="771588" cy="771588"/>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44" descr="Bildergebnis für parquery"/>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168131" y="4345088"/>
            <a:ext cx="1020588" cy="413591"/>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46" descr="Bildergebnis für battrion"/>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4355384" y="3381725"/>
            <a:ext cx="1171875" cy="186605"/>
          </a:xfrm>
          <a:prstGeom prst="rect">
            <a:avLst/>
          </a:prstGeom>
          <a:noFill/>
          <a:extLst>
            <a:ext uri="{909E8E84-426E-40DD-AFC4-6F175D3DCCD1}">
              <a14:hiddenFill xmlns:a14="http://schemas.microsoft.com/office/drawing/2010/main">
                <a:solidFill>
                  <a:srgbClr val="FFFFFF"/>
                </a:solidFill>
              </a14:hiddenFill>
            </a:ext>
          </a:extLst>
        </p:spPr>
      </p:pic>
      <p:pic>
        <p:nvPicPr>
          <p:cNvPr id="1072" name="Picture 48" descr="Bildergebnis für antavi"/>
          <p:cNvPicPr>
            <a:picLocks noChangeAspect="1" noChangeArrowheads="1"/>
          </p:cNvPicPr>
          <p:nvPr/>
        </p:nvPicPr>
        <p:blipFill rotWithShape="1">
          <a:blip r:embed="rId26">
            <a:extLst>
              <a:ext uri="{28A0092B-C50C-407E-A947-70E740481C1C}">
                <a14:useLocalDpi xmlns:a14="http://schemas.microsoft.com/office/drawing/2010/main" val="0"/>
              </a:ext>
            </a:extLst>
          </a:blip>
          <a:srcRect t="19853" b="20148"/>
          <a:stretch/>
        </p:blipFill>
        <p:spPr bwMode="auto">
          <a:xfrm>
            <a:off x="4456178" y="1079396"/>
            <a:ext cx="1016773" cy="427045"/>
          </a:xfrm>
          <a:prstGeom prst="rect">
            <a:avLst/>
          </a:prstGeom>
          <a:noFill/>
          <a:extLst>
            <a:ext uri="{909E8E84-426E-40DD-AFC4-6F175D3DCCD1}">
              <a14:hiddenFill xmlns:a14="http://schemas.microsoft.com/office/drawing/2010/main">
                <a:solidFill>
                  <a:srgbClr val="FFFFFF"/>
                </a:solidFill>
              </a14:hiddenFill>
            </a:ext>
          </a:extLst>
        </p:spPr>
      </p:pic>
      <p:pic>
        <p:nvPicPr>
          <p:cNvPr id="1074" name="Picture 50" descr="Bildergebnis für microgauge"/>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5580298" y="893420"/>
            <a:ext cx="1271263" cy="248294"/>
          </a:xfrm>
          <a:prstGeom prst="rect">
            <a:avLst/>
          </a:prstGeom>
          <a:noFill/>
          <a:extLst>
            <a:ext uri="{909E8E84-426E-40DD-AFC4-6F175D3DCCD1}">
              <a14:hiddenFill xmlns:a14="http://schemas.microsoft.com/office/drawing/2010/main">
                <a:solidFill>
                  <a:srgbClr val="FFFFFF"/>
                </a:solidFill>
              </a14:hiddenFill>
            </a:ext>
          </a:extLst>
        </p:spPr>
      </p:pic>
      <p:pic>
        <p:nvPicPr>
          <p:cNvPr id="1076" name="Picture 52" descr="Bildergebnis für electric feel spin-off"/>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360408" y="2732566"/>
            <a:ext cx="1278812" cy="393727"/>
          </a:xfrm>
          <a:prstGeom prst="rect">
            <a:avLst/>
          </a:prstGeom>
          <a:noFill/>
          <a:extLst>
            <a:ext uri="{909E8E84-426E-40DD-AFC4-6F175D3DCCD1}">
              <a14:hiddenFill xmlns:a14="http://schemas.microsoft.com/office/drawing/2010/main">
                <a:solidFill>
                  <a:srgbClr val="FFFFFF"/>
                </a:solidFill>
              </a14:hiddenFill>
            </a:ext>
          </a:extLst>
        </p:spPr>
      </p:pic>
      <p:pic>
        <p:nvPicPr>
          <p:cNvPr id="1078" name="Picture 54" descr="Bildergebnis für cellspring"/>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4348620" y="2438235"/>
            <a:ext cx="1141382" cy="515708"/>
          </a:xfrm>
          <a:prstGeom prst="rect">
            <a:avLst/>
          </a:prstGeom>
          <a:noFill/>
          <a:extLst>
            <a:ext uri="{909E8E84-426E-40DD-AFC4-6F175D3DCCD1}">
              <a14:hiddenFill xmlns:a14="http://schemas.microsoft.com/office/drawing/2010/main">
                <a:solidFill>
                  <a:srgbClr val="FFFFFF"/>
                </a:solidFill>
              </a14:hiddenFill>
            </a:ext>
          </a:extLst>
        </p:spPr>
      </p:pic>
      <p:pic>
        <p:nvPicPr>
          <p:cNvPr id="1080" name="Picture 56" descr="Ähnliches Foto"/>
          <p:cNvPicPr>
            <a:picLocks noChangeAspect="1" noChangeArrowheads="1"/>
          </p:cNvPicPr>
          <p:nvPr/>
        </p:nvPicPr>
        <p:blipFill rotWithShape="1">
          <a:blip r:embed="rId30" cstate="print">
            <a:extLst>
              <a:ext uri="{28A0092B-C50C-407E-A947-70E740481C1C}">
                <a14:useLocalDpi xmlns:a14="http://schemas.microsoft.com/office/drawing/2010/main" val="0"/>
              </a:ext>
            </a:extLst>
          </a:blip>
          <a:srcRect b="50000"/>
          <a:stretch/>
        </p:blipFill>
        <p:spPr bwMode="auto">
          <a:xfrm>
            <a:off x="5574032" y="5076027"/>
            <a:ext cx="1226369" cy="239134"/>
          </a:xfrm>
          <a:prstGeom prst="rect">
            <a:avLst/>
          </a:prstGeom>
          <a:noFill/>
          <a:extLst>
            <a:ext uri="{909E8E84-426E-40DD-AFC4-6F175D3DCCD1}">
              <a14:hiddenFill xmlns:a14="http://schemas.microsoft.com/office/drawing/2010/main">
                <a:solidFill>
                  <a:srgbClr val="FFFFFF"/>
                </a:solidFill>
              </a14:hiddenFill>
            </a:ext>
          </a:extLst>
        </p:spPr>
      </p:pic>
      <p:pic>
        <p:nvPicPr>
          <p:cNvPr id="1082" name="Picture 58" descr="Bildergebnis für rqmicro"/>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1840387" y="4979268"/>
            <a:ext cx="1211615" cy="263262"/>
          </a:xfrm>
          <a:prstGeom prst="rect">
            <a:avLst/>
          </a:prstGeom>
          <a:noFill/>
          <a:extLst>
            <a:ext uri="{909E8E84-426E-40DD-AFC4-6F175D3DCCD1}">
              <a14:hiddenFill xmlns:a14="http://schemas.microsoft.com/office/drawing/2010/main">
                <a:solidFill>
                  <a:srgbClr val="FFFFFF"/>
                </a:solidFill>
              </a14:hiddenFill>
            </a:ext>
          </a:extLst>
        </p:spPr>
      </p:pic>
      <p:pic>
        <p:nvPicPr>
          <p:cNvPr id="1083" name="Picture 59"/>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4296423" y="3880635"/>
            <a:ext cx="1205915" cy="324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5" name="Picture 61" descr="Bildergebnis für adaptricity"/>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3056245" y="3122245"/>
            <a:ext cx="1351572" cy="279706"/>
          </a:xfrm>
          <a:prstGeom prst="rect">
            <a:avLst/>
          </a:prstGeom>
          <a:noFill/>
          <a:extLst>
            <a:ext uri="{909E8E84-426E-40DD-AFC4-6F175D3DCCD1}">
              <a14:hiddenFill xmlns:a14="http://schemas.microsoft.com/office/drawing/2010/main">
                <a:solidFill>
                  <a:srgbClr val="FFFFFF"/>
                </a:solidFill>
              </a14:hiddenFill>
            </a:ext>
          </a:extLst>
        </p:spPr>
      </p:pic>
      <p:pic>
        <p:nvPicPr>
          <p:cNvPr id="1087" name="Picture 63" descr="https://media.licdn.com/media/AAEAAQAAAAAAAAU9AAAAJDg2MGI1OTIwLTYyOTgtNGZjMi1iNDQ0LTc3ZjQ2YjgwYzdjNQ.png"/>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3024119" y="1753731"/>
            <a:ext cx="1364537" cy="459516"/>
          </a:xfrm>
          <a:prstGeom prst="rect">
            <a:avLst/>
          </a:prstGeom>
          <a:noFill/>
          <a:extLst>
            <a:ext uri="{909E8E84-426E-40DD-AFC4-6F175D3DCCD1}">
              <a14:hiddenFill xmlns:a14="http://schemas.microsoft.com/office/drawing/2010/main">
                <a:solidFill>
                  <a:srgbClr val="FFFFFF"/>
                </a:solidFill>
              </a14:hiddenFill>
            </a:ext>
          </a:extLst>
        </p:spPr>
      </p:pic>
      <p:pic>
        <p:nvPicPr>
          <p:cNvPr id="1089" name="Picture 65" descr="https://media.licdn.com/media/AAEAAQAAAAAAAAPSAAAAJDkwYWJmZTk2LWEwNzgtNGY1MC04ZTc0LTk2ZDc2ZDg1NjU3Mg.png"/>
          <p:cNvPicPr>
            <a:picLocks noChangeAspect="1" noChangeArrowheads="1"/>
          </p:cNvPicPr>
          <p:nvPr/>
        </p:nvPicPr>
        <p:blipFill rotWithShape="1">
          <a:blip r:embed="rId35" cstate="print">
            <a:extLst>
              <a:ext uri="{28A0092B-C50C-407E-A947-70E740481C1C}">
                <a14:useLocalDpi xmlns:a14="http://schemas.microsoft.com/office/drawing/2010/main" val="0"/>
              </a:ext>
            </a:extLst>
          </a:blip>
          <a:srcRect t="40361"/>
          <a:stretch/>
        </p:blipFill>
        <p:spPr bwMode="auto">
          <a:xfrm>
            <a:off x="3109510" y="3789272"/>
            <a:ext cx="1125273" cy="228547"/>
          </a:xfrm>
          <a:prstGeom prst="rect">
            <a:avLst/>
          </a:prstGeom>
          <a:noFill/>
          <a:extLst>
            <a:ext uri="{909E8E84-426E-40DD-AFC4-6F175D3DCCD1}">
              <a14:hiddenFill xmlns:a14="http://schemas.microsoft.com/office/drawing/2010/main">
                <a:solidFill>
                  <a:srgbClr val="FFFFFF"/>
                </a:solidFill>
              </a14:hiddenFill>
            </a:ext>
          </a:extLst>
        </p:spPr>
      </p:pic>
      <p:pic>
        <p:nvPicPr>
          <p:cNvPr id="1091" name="Picture 67" descr="Bildergebnis für irsweep"/>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b="23771"/>
          <a:stretch/>
        </p:blipFill>
        <p:spPr bwMode="auto">
          <a:xfrm>
            <a:off x="3162510" y="4935091"/>
            <a:ext cx="935925" cy="330584"/>
          </a:xfrm>
          <a:prstGeom prst="rect">
            <a:avLst/>
          </a:prstGeom>
          <a:noFill/>
          <a:extLst>
            <a:ext uri="{909E8E84-426E-40DD-AFC4-6F175D3DCCD1}">
              <a14:hiddenFill xmlns:a14="http://schemas.microsoft.com/office/drawing/2010/main">
                <a:solidFill>
                  <a:srgbClr val="FFFFFF"/>
                </a:solidFill>
              </a14:hiddenFill>
            </a:ext>
          </a:extLst>
        </p:spPr>
      </p:pic>
      <p:pic>
        <p:nvPicPr>
          <p:cNvPr id="1093" name="Picture 69" descr="https://media-exp2.licdn.com/mpr/mpr/shrink_200_200/AAEAAQAAAAAAAAycAAAAJGYzYzExNDNhLTg3MzAtNDY4MC1hNTdhLTM0YmM5OTRjMTEyOA.png"/>
          <p:cNvPicPr>
            <a:picLocks noChangeAspect="1" noChangeArrowheads="1"/>
          </p:cNvPicPr>
          <p:nvPr/>
        </p:nvPicPr>
        <p:blipFill rotWithShape="1">
          <a:blip r:embed="rId37">
            <a:extLst>
              <a:ext uri="{28A0092B-C50C-407E-A947-70E740481C1C}">
                <a14:useLocalDpi xmlns:a14="http://schemas.microsoft.com/office/drawing/2010/main" val="0"/>
              </a:ext>
            </a:extLst>
          </a:blip>
          <a:srcRect t="31036" b="30964"/>
          <a:stretch/>
        </p:blipFill>
        <p:spPr bwMode="auto">
          <a:xfrm>
            <a:off x="172749" y="3736488"/>
            <a:ext cx="1317036" cy="500475"/>
          </a:xfrm>
          <a:prstGeom prst="rect">
            <a:avLst/>
          </a:prstGeom>
          <a:noFill/>
          <a:extLst>
            <a:ext uri="{909E8E84-426E-40DD-AFC4-6F175D3DCCD1}">
              <a14:hiddenFill xmlns:a14="http://schemas.microsoft.com/office/drawing/2010/main">
                <a:solidFill>
                  <a:srgbClr val="FFFFFF"/>
                </a:solidFill>
              </a14:hiddenFill>
            </a:ext>
          </a:extLst>
        </p:spPr>
      </p:pic>
      <p:pic>
        <p:nvPicPr>
          <p:cNvPr id="1095" name="Picture 71" descr="https://www.ethz.ch/en/industry-and-society/entrepreneurship/spin-offs/exits/phocone/_jcr_content/par/twocolumn/par_left/fullwidthimage/image.imageformat.twocolumn.146331705.jpg"/>
          <p:cNvPicPr>
            <a:picLocks noChangeAspect="1" noChangeArrowheads="1"/>
          </p:cNvPicPr>
          <p:nvPr/>
        </p:nvPicPr>
        <p:blipFill rotWithShape="1">
          <a:blip r:embed="rId38" cstate="print">
            <a:extLst>
              <a:ext uri="{28A0092B-C50C-407E-A947-70E740481C1C}">
                <a14:useLocalDpi xmlns:a14="http://schemas.microsoft.com/office/drawing/2010/main" val="0"/>
              </a:ext>
            </a:extLst>
          </a:blip>
          <a:srcRect b="29818"/>
          <a:stretch/>
        </p:blipFill>
        <p:spPr bwMode="auto">
          <a:xfrm>
            <a:off x="172749" y="1393235"/>
            <a:ext cx="1301505" cy="173481"/>
          </a:xfrm>
          <a:prstGeom prst="rect">
            <a:avLst/>
          </a:prstGeom>
          <a:noFill/>
          <a:extLst>
            <a:ext uri="{909E8E84-426E-40DD-AFC4-6F175D3DCCD1}">
              <a14:hiddenFill xmlns:a14="http://schemas.microsoft.com/office/drawing/2010/main">
                <a:solidFill>
                  <a:srgbClr val="FFFFFF"/>
                </a:solidFill>
              </a14:hiddenFill>
            </a:ext>
          </a:extLst>
        </p:spPr>
      </p:pic>
      <p:pic>
        <p:nvPicPr>
          <p:cNvPr id="1097" name="Picture 73" descr="Bildergebnis für glycemicon"/>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1757737" y="4092922"/>
            <a:ext cx="1294264" cy="362394"/>
          </a:xfrm>
          <a:prstGeom prst="rect">
            <a:avLst/>
          </a:prstGeom>
          <a:noFill/>
          <a:extLst>
            <a:ext uri="{909E8E84-426E-40DD-AFC4-6F175D3DCCD1}">
              <a14:hiddenFill xmlns:a14="http://schemas.microsoft.com/office/drawing/2010/main">
                <a:solidFill>
                  <a:srgbClr val="FFFFFF"/>
                </a:solidFill>
              </a14:hiddenFill>
            </a:ext>
          </a:extLst>
        </p:spPr>
      </p:pic>
      <p:pic>
        <p:nvPicPr>
          <p:cNvPr id="1099" name="Picture 75" descr="https://media-exp2.licdn.com/media/AAEAAQAAAAAAAAUsAAAAJGZmYjVjM2YzLTRjZWEtNGE5MC04YjMxLTExOGY1ZjZmNDczMg.png"/>
          <p:cNvPicPr>
            <a:picLocks noChangeAspect="1" noChangeArrowheads="1"/>
          </p:cNvPicPr>
          <p:nvPr/>
        </p:nvPicPr>
        <p:blipFill rotWithShape="1">
          <a:blip r:embed="rId40" cstate="print">
            <a:extLst>
              <a:ext uri="{28A0092B-C50C-407E-A947-70E740481C1C}">
                <a14:useLocalDpi xmlns:a14="http://schemas.microsoft.com/office/drawing/2010/main" val="0"/>
              </a:ext>
            </a:extLst>
          </a:blip>
          <a:srcRect t="12499" b="24413"/>
          <a:stretch/>
        </p:blipFill>
        <p:spPr bwMode="auto">
          <a:xfrm>
            <a:off x="4346498" y="4938878"/>
            <a:ext cx="1172857" cy="249698"/>
          </a:xfrm>
          <a:prstGeom prst="rect">
            <a:avLst/>
          </a:prstGeom>
          <a:noFill/>
          <a:extLst>
            <a:ext uri="{909E8E84-426E-40DD-AFC4-6F175D3DCCD1}">
              <a14:hiddenFill xmlns:a14="http://schemas.microsoft.com/office/drawing/2010/main">
                <a:solidFill>
                  <a:srgbClr val="FFFFFF"/>
                </a:solidFill>
              </a14:hiddenFill>
            </a:ext>
          </a:extLst>
        </p:spPr>
      </p:pic>
      <p:pic>
        <p:nvPicPr>
          <p:cNvPr id="1102" name="Picture 78"/>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6899502" y="3427968"/>
            <a:ext cx="944924" cy="319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4" name="Picture 80" descr="Bildergebnis für interax"/>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5540023" y="1914003"/>
            <a:ext cx="1323439" cy="367498"/>
          </a:xfrm>
          <a:prstGeom prst="rect">
            <a:avLst/>
          </a:prstGeom>
          <a:noFill/>
          <a:extLst>
            <a:ext uri="{909E8E84-426E-40DD-AFC4-6F175D3DCCD1}">
              <a14:hiddenFill xmlns:a14="http://schemas.microsoft.com/office/drawing/2010/main">
                <a:solidFill>
                  <a:srgbClr val="FFFFFF"/>
                </a:solidFill>
              </a14:hiddenFill>
            </a:ext>
          </a:extLst>
        </p:spPr>
      </p:pic>
      <p:pic>
        <p:nvPicPr>
          <p:cNvPr id="1106" name="Picture 82" descr="Bildergebnis für rehaptix"/>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1818235" y="3265271"/>
            <a:ext cx="1186171" cy="302808"/>
          </a:xfrm>
          <a:prstGeom prst="rect">
            <a:avLst/>
          </a:prstGeom>
          <a:noFill/>
          <a:extLst>
            <a:ext uri="{909E8E84-426E-40DD-AFC4-6F175D3DCCD1}">
              <a14:hiddenFill xmlns:a14="http://schemas.microsoft.com/office/drawing/2010/main">
                <a:solidFill>
                  <a:srgbClr val="FFFFFF"/>
                </a:solidFill>
              </a14:hiddenFill>
            </a:ext>
          </a:extLst>
        </p:spPr>
      </p:pic>
      <p:pic>
        <p:nvPicPr>
          <p:cNvPr id="1108" name="Picture 84" descr="Bildergebnis für swisslitho"/>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88003" y="4516102"/>
            <a:ext cx="1506805" cy="486678"/>
          </a:xfrm>
          <a:prstGeom prst="rect">
            <a:avLst/>
          </a:prstGeom>
          <a:noFill/>
          <a:extLst>
            <a:ext uri="{909E8E84-426E-40DD-AFC4-6F175D3DCCD1}">
              <a14:hiddenFill xmlns:a14="http://schemas.microsoft.com/office/drawing/2010/main">
                <a:solidFill>
                  <a:srgbClr val="FFFFFF"/>
                </a:solidFill>
              </a14:hiddenFill>
            </a:ext>
          </a:extLst>
        </p:spPr>
      </p:pic>
      <p:pic>
        <p:nvPicPr>
          <p:cNvPr id="1110" name="Picture 86" descr="Bildergebnis für versantis"/>
          <p:cNvPicPr>
            <a:picLocks noChangeAspect="1" noChangeArrowheads="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4323027" y="5456604"/>
            <a:ext cx="1078332" cy="243349"/>
          </a:xfrm>
          <a:prstGeom prst="rect">
            <a:avLst/>
          </a:prstGeom>
          <a:noFill/>
          <a:extLst>
            <a:ext uri="{909E8E84-426E-40DD-AFC4-6F175D3DCCD1}">
              <a14:hiddenFill xmlns:a14="http://schemas.microsoft.com/office/drawing/2010/main">
                <a:solidFill>
                  <a:srgbClr val="FFFFFF"/>
                </a:solidFill>
              </a14:hiddenFill>
            </a:ext>
          </a:extLst>
        </p:spPr>
      </p:pic>
      <p:pic>
        <p:nvPicPr>
          <p:cNvPr id="1112" name="Picture 88" descr="Bildergebnis für scewo"/>
          <p:cNvPicPr>
            <a:picLocks noChangeAspect="1" noChangeArrowheads="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6942111" y="4533193"/>
            <a:ext cx="982894" cy="192647"/>
          </a:xfrm>
          <a:prstGeom prst="rect">
            <a:avLst/>
          </a:prstGeom>
          <a:noFill/>
          <a:extLst>
            <a:ext uri="{909E8E84-426E-40DD-AFC4-6F175D3DCCD1}">
              <a14:hiddenFill xmlns:a14="http://schemas.microsoft.com/office/drawing/2010/main">
                <a:solidFill>
                  <a:srgbClr val="FFFFFF"/>
                </a:solidFill>
              </a14:hiddenFill>
            </a:ext>
          </a:extLst>
        </p:spPr>
      </p:pic>
      <p:pic>
        <p:nvPicPr>
          <p:cNvPr id="1114" name="Picture 90" descr="Bildergebnis für nanoleq"/>
          <p:cNvPicPr>
            <a:picLocks noChangeAspect="1" noChangeArrowheads="1"/>
          </p:cNvPicPr>
          <p:nvPr/>
        </p:nvPicPr>
        <p:blipFill>
          <a:blip r:embed="rId47" cstate="print">
            <a:extLst>
              <a:ext uri="{28A0092B-C50C-407E-A947-70E740481C1C}">
                <a14:useLocalDpi xmlns:a14="http://schemas.microsoft.com/office/drawing/2010/main" val="0"/>
              </a:ext>
            </a:extLst>
          </a:blip>
          <a:srcRect/>
          <a:stretch>
            <a:fillRect/>
          </a:stretch>
        </p:blipFill>
        <p:spPr bwMode="auto">
          <a:xfrm>
            <a:off x="8287701" y="1380420"/>
            <a:ext cx="635264" cy="806924"/>
          </a:xfrm>
          <a:prstGeom prst="rect">
            <a:avLst/>
          </a:prstGeom>
          <a:noFill/>
          <a:extLst>
            <a:ext uri="{909E8E84-426E-40DD-AFC4-6F175D3DCCD1}">
              <a14:hiddenFill xmlns:a14="http://schemas.microsoft.com/office/drawing/2010/main">
                <a:solidFill>
                  <a:srgbClr val="FFFFFF"/>
                </a:solidFill>
              </a14:hiddenFill>
            </a:ext>
          </a:extLst>
        </p:spPr>
      </p:pic>
      <p:pic>
        <p:nvPicPr>
          <p:cNvPr id="1117" name="Picture 93" descr="https://media.licdn.com/mpr/mpr/shrink_200_200/AAEAAQAAAAAAAAjCAAAAJGFhODllOTYxLTM3NGItNDkwMy1hYWVhLTk1YjE4YjU4YzIzZQ.png"/>
          <p:cNvPicPr>
            <a:picLocks noChangeAspect="1" noChangeArrowheads="1"/>
          </p:cNvPicPr>
          <p:nvPr/>
        </p:nvPicPr>
        <p:blipFill rotWithShape="1">
          <a:blip r:embed="rId48">
            <a:extLst>
              <a:ext uri="{28A0092B-C50C-407E-A947-70E740481C1C}">
                <a14:useLocalDpi xmlns:a14="http://schemas.microsoft.com/office/drawing/2010/main" val="0"/>
              </a:ext>
            </a:extLst>
          </a:blip>
          <a:srcRect t="38000" b="38000"/>
          <a:stretch/>
        </p:blipFill>
        <p:spPr bwMode="auto">
          <a:xfrm>
            <a:off x="6874050" y="2276866"/>
            <a:ext cx="1042908" cy="250298"/>
          </a:xfrm>
          <a:prstGeom prst="rect">
            <a:avLst/>
          </a:prstGeom>
          <a:noFill/>
          <a:extLst>
            <a:ext uri="{909E8E84-426E-40DD-AFC4-6F175D3DCCD1}">
              <a14:hiddenFill xmlns:a14="http://schemas.microsoft.com/office/drawing/2010/main">
                <a:solidFill>
                  <a:srgbClr val="FFFFFF"/>
                </a:solidFill>
              </a14:hiddenFill>
            </a:ext>
          </a:extLst>
        </p:spPr>
      </p:pic>
      <p:pic>
        <p:nvPicPr>
          <p:cNvPr id="1119" name="Picture 95" descr="https://pbs.twimg.com/profile_images/783051356865265664/yjwUr0Ru_400x400.jpg"/>
          <p:cNvPicPr>
            <a:picLocks noChangeAspect="1" noChangeArrowheads="1"/>
          </p:cNvPicPr>
          <p:nvPr/>
        </p:nvPicPr>
        <p:blipFill rotWithShape="1">
          <a:blip r:embed="rId49" cstate="print">
            <a:extLst>
              <a:ext uri="{28A0092B-C50C-407E-A947-70E740481C1C}">
                <a14:useLocalDpi xmlns:a14="http://schemas.microsoft.com/office/drawing/2010/main" val="0"/>
              </a:ext>
            </a:extLst>
          </a:blip>
          <a:srcRect l="1236" t="43272" r="1236" b="43228"/>
          <a:stretch/>
        </p:blipFill>
        <p:spPr bwMode="auto">
          <a:xfrm>
            <a:off x="6833019" y="2992973"/>
            <a:ext cx="1220859" cy="16899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7998013" y="3267478"/>
            <a:ext cx="1288607" cy="477555"/>
          </a:xfrm>
          <a:prstGeom prst="rect">
            <a:avLst/>
          </a:prstGeom>
        </p:spPr>
      </p:pic>
      <p:pic>
        <p:nvPicPr>
          <p:cNvPr id="47" name="Picture 46"/>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7726015" y="785320"/>
            <a:ext cx="1451827" cy="441902"/>
          </a:xfrm>
          <a:prstGeom prst="rect">
            <a:avLst/>
          </a:prstGeom>
        </p:spPr>
      </p:pic>
      <p:pic>
        <p:nvPicPr>
          <p:cNvPr id="48" name="Picture 47"/>
          <p:cNvPicPr>
            <a:picLocks noChangeAspect="1"/>
          </p:cNvPicPr>
          <p:nvPr/>
        </p:nvPicPr>
        <p:blipFill>
          <a:blip r:embed="rId52" cstate="hqprint">
            <a:extLst>
              <a:ext uri="{28A0092B-C50C-407E-A947-70E740481C1C}">
                <a14:useLocalDpi xmlns:a14="http://schemas.microsoft.com/office/drawing/2010/main" val="0"/>
              </a:ext>
            </a:extLst>
          </a:blip>
          <a:stretch>
            <a:fillRect/>
          </a:stretch>
        </p:blipFill>
        <p:spPr>
          <a:xfrm>
            <a:off x="7868080" y="4896520"/>
            <a:ext cx="1518139" cy="339632"/>
          </a:xfrm>
          <a:prstGeom prst="rect">
            <a:avLst/>
          </a:prstGeom>
        </p:spPr>
      </p:pic>
      <p:pic>
        <p:nvPicPr>
          <p:cNvPr id="1044" name="Picture 20" descr="Bildergebnis für mtsystems spin-off"/>
          <p:cNvPicPr>
            <a:picLocks noChangeAspect="1" noChangeArrowheads="1"/>
          </p:cNvPicPr>
          <p:nvPr/>
        </p:nvPicPr>
        <p:blipFill rotWithShape="1">
          <a:blip r:embed="rId53">
            <a:extLst>
              <a:ext uri="{28A0092B-C50C-407E-A947-70E740481C1C}">
                <a14:useLocalDpi xmlns:a14="http://schemas.microsoft.com/office/drawing/2010/main" val="0"/>
              </a:ext>
            </a:extLst>
          </a:blip>
          <a:srcRect l="25889" r="27111"/>
          <a:stretch/>
        </p:blipFill>
        <p:spPr bwMode="auto">
          <a:xfrm>
            <a:off x="3241618" y="2321664"/>
            <a:ext cx="904488" cy="6414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6962322" y="3974538"/>
            <a:ext cx="846708" cy="380988"/>
          </a:xfrm>
          <a:prstGeom prst="rect">
            <a:avLst/>
          </a:prstGeom>
        </p:spPr>
      </p:pic>
      <p:pic>
        <p:nvPicPr>
          <p:cNvPr id="7" name="Grafik 6"/>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8067935" y="3929679"/>
            <a:ext cx="1039920" cy="679044"/>
          </a:xfrm>
          <a:prstGeom prst="rect">
            <a:avLst/>
          </a:prstGeom>
        </p:spPr>
      </p:pic>
      <p:pic>
        <p:nvPicPr>
          <p:cNvPr id="8" name="Grafik 7"/>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7925005" y="2594137"/>
            <a:ext cx="1342316" cy="226851"/>
          </a:xfrm>
          <a:prstGeom prst="rect">
            <a:avLst/>
          </a:prstGeom>
        </p:spPr>
      </p:pic>
      <p:pic>
        <p:nvPicPr>
          <p:cNvPr id="9" name="Grafik 8"/>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9455258" y="637939"/>
            <a:ext cx="990210" cy="990210"/>
          </a:xfrm>
          <a:prstGeom prst="rect">
            <a:avLst/>
          </a:prstGeom>
        </p:spPr>
      </p:pic>
      <p:pic>
        <p:nvPicPr>
          <p:cNvPr id="10" name="Grafik 9"/>
          <p:cNvPicPr>
            <a:picLocks noChangeAspect="1"/>
          </p:cNvPicPr>
          <p:nvPr/>
        </p:nvPicPr>
        <p:blipFill>
          <a:blip r:embed="rId58" cstate="print">
            <a:extLst>
              <a:ext uri="{28A0092B-C50C-407E-A947-70E740481C1C}">
                <a14:useLocalDpi xmlns:a14="http://schemas.microsoft.com/office/drawing/2010/main" val="0"/>
              </a:ext>
            </a:extLst>
          </a:blip>
          <a:stretch>
            <a:fillRect/>
          </a:stretch>
        </p:blipFill>
        <p:spPr>
          <a:xfrm>
            <a:off x="9063541" y="344965"/>
            <a:ext cx="1771018" cy="474453"/>
          </a:xfrm>
          <a:prstGeom prst="rect">
            <a:avLst/>
          </a:prstGeom>
        </p:spPr>
      </p:pic>
      <p:pic>
        <p:nvPicPr>
          <p:cNvPr id="11" name="Grafik 10"/>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9368441" y="4401510"/>
            <a:ext cx="1028203" cy="1028203"/>
          </a:xfrm>
          <a:prstGeom prst="rect">
            <a:avLst/>
          </a:prstGeom>
        </p:spPr>
      </p:pic>
      <p:pic>
        <p:nvPicPr>
          <p:cNvPr id="58" name="Grafik 57"/>
          <p:cNvPicPr>
            <a:picLocks noChangeAspect="1"/>
          </p:cNvPicPr>
          <p:nvPr/>
        </p:nvPicPr>
        <p:blipFill>
          <a:blip r:embed="rId60" cstate="print">
            <a:extLst>
              <a:ext uri="{28A0092B-C50C-407E-A947-70E740481C1C}">
                <a14:useLocalDpi xmlns:a14="http://schemas.microsoft.com/office/drawing/2010/main" val="0"/>
              </a:ext>
            </a:extLst>
          </a:blip>
          <a:stretch>
            <a:fillRect/>
          </a:stretch>
        </p:blipFill>
        <p:spPr>
          <a:xfrm>
            <a:off x="9264606" y="3122246"/>
            <a:ext cx="1207109" cy="344841"/>
          </a:xfrm>
          <a:prstGeom prst="rect">
            <a:avLst/>
          </a:prstGeom>
        </p:spPr>
      </p:pic>
      <p:pic>
        <p:nvPicPr>
          <p:cNvPr id="59" name="Grafik 58"/>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9359029" y="2047104"/>
            <a:ext cx="1110890" cy="416584"/>
          </a:xfrm>
          <a:prstGeom prst="rect">
            <a:avLst/>
          </a:prstGeom>
        </p:spPr>
      </p:pic>
      <p:pic>
        <p:nvPicPr>
          <p:cNvPr id="60" name="Grafik 59"/>
          <p:cNvPicPr>
            <a:picLocks noChangeAspect="1"/>
          </p:cNvPicPr>
          <p:nvPr/>
        </p:nvPicPr>
        <p:blipFill>
          <a:blip r:embed="rId62" cstate="print">
            <a:extLst>
              <a:ext uri="{28A0092B-C50C-407E-A947-70E740481C1C}">
                <a14:useLocalDpi xmlns:a14="http://schemas.microsoft.com/office/drawing/2010/main" val="0"/>
              </a:ext>
            </a:extLst>
          </a:blip>
          <a:stretch>
            <a:fillRect/>
          </a:stretch>
        </p:blipFill>
        <p:spPr>
          <a:xfrm>
            <a:off x="9350122" y="2568921"/>
            <a:ext cx="1154237" cy="385023"/>
          </a:xfrm>
          <a:prstGeom prst="rect">
            <a:avLst/>
          </a:prstGeom>
        </p:spPr>
      </p:pic>
      <p:pic>
        <p:nvPicPr>
          <p:cNvPr id="61" name="Grafik 60"/>
          <p:cNvPicPr>
            <a:picLocks noChangeAspect="1"/>
          </p:cNvPicPr>
          <p:nvPr/>
        </p:nvPicPr>
        <p:blipFill>
          <a:blip r:embed="rId63" cstate="print">
            <a:extLst>
              <a:ext uri="{28A0092B-C50C-407E-A947-70E740481C1C}">
                <a14:useLocalDpi xmlns:a14="http://schemas.microsoft.com/office/drawing/2010/main" val="0"/>
              </a:ext>
            </a:extLst>
          </a:blip>
          <a:stretch>
            <a:fillRect/>
          </a:stretch>
        </p:blipFill>
        <p:spPr>
          <a:xfrm>
            <a:off x="9358337" y="3582336"/>
            <a:ext cx="1134327" cy="596597"/>
          </a:xfrm>
          <a:prstGeom prst="rect">
            <a:avLst/>
          </a:prstGeom>
        </p:spPr>
      </p:pic>
      <p:pic>
        <p:nvPicPr>
          <p:cNvPr id="62" name="Grafik 61"/>
          <p:cNvPicPr>
            <a:picLocks noChangeAspect="1"/>
          </p:cNvPicPr>
          <p:nvPr/>
        </p:nvPicPr>
        <p:blipFill>
          <a:blip r:embed="rId64" cstate="print">
            <a:extLst>
              <a:ext uri="{28A0092B-C50C-407E-A947-70E740481C1C}">
                <a14:useLocalDpi xmlns:a14="http://schemas.microsoft.com/office/drawing/2010/main" val="0"/>
              </a:ext>
            </a:extLst>
          </a:blip>
          <a:stretch>
            <a:fillRect/>
          </a:stretch>
        </p:blipFill>
        <p:spPr>
          <a:xfrm>
            <a:off x="9438059" y="1555087"/>
            <a:ext cx="860200" cy="321855"/>
          </a:xfrm>
          <a:prstGeom prst="rect">
            <a:avLst/>
          </a:prstGeom>
        </p:spPr>
      </p:pic>
      <p:pic>
        <p:nvPicPr>
          <p:cNvPr id="63" name="Grafik 62"/>
          <p:cNvPicPr>
            <a:picLocks noChangeAspect="1"/>
          </p:cNvPicPr>
          <p:nvPr/>
        </p:nvPicPr>
        <p:blipFill>
          <a:blip r:embed="rId65" cstate="print">
            <a:extLst>
              <a:ext uri="{28A0092B-C50C-407E-A947-70E740481C1C}">
                <a14:useLocalDpi xmlns:a14="http://schemas.microsoft.com/office/drawing/2010/main" val="0"/>
              </a:ext>
            </a:extLst>
          </a:blip>
          <a:stretch>
            <a:fillRect/>
          </a:stretch>
        </p:blipFill>
        <p:spPr>
          <a:xfrm>
            <a:off x="9264605" y="5225777"/>
            <a:ext cx="1083918" cy="536021"/>
          </a:xfrm>
          <a:prstGeom prst="rect">
            <a:avLst/>
          </a:prstGeom>
        </p:spPr>
      </p:pic>
      <p:pic>
        <p:nvPicPr>
          <p:cNvPr id="12" name="Grafik 11"/>
          <p:cNvPicPr>
            <a:picLocks noChangeAspect="1"/>
          </p:cNvPicPr>
          <p:nvPr/>
        </p:nvPicPr>
        <p:blipFill>
          <a:blip r:embed="rId66" cstate="print">
            <a:extLst>
              <a:ext uri="{28A0092B-C50C-407E-A947-70E740481C1C}">
                <a14:useLocalDpi xmlns:a14="http://schemas.microsoft.com/office/drawing/2010/main" val="0"/>
              </a:ext>
            </a:extLst>
          </a:blip>
          <a:stretch>
            <a:fillRect/>
          </a:stretch>
        </p:blipFill>
        <p:spPr>
          <a:xfrm>
            <a:off x="7090360" y="5024144"/>
            <a:ext cx="706176" cy="706176"/>
          </a:xfrm>
          <a:prstGeom prst="rect">
            <a:avLst/>
          </a:prstGeom>
        </p:spPr>
      </p:pic>
      <p:pic>
        <p:nvPicPr>
          <p:cNvPr id="13" name="Grafik 12"/>
          <p:cNvPicPr>
            <a:picLocks noChangeAspect="1"/>
          </p:cNvPicPr>
          <p:nvPr/>
        </p:nvPicPr>
        <p:blipFill>
          <a:blip r:embed="rId67" cstate="print">
            <a:extLst>
              <a:ext uri="{28A0092B-C50C-407E-A947-70E740481C1C}">
                <a14:useLocalDpi xmlns:a14="http://schemas.microsoft.com/office/drawing/2010/main" val="0"/>
              </a:ext>
            </a:extLst>
          </a:blip>
          <a:stretch>
            <a:fillRect/>
          </a:stretch>
        </p:blipFill>
        <p:spPr>
          <a:xfrm>
            <a:off x="9965829" y="4214866"/>
            <a:ext cx="431422" cy="431422"/>
          </a:xfrm>
          <a:prstGeom prst="rect">
            <a:avLst/>
          </a:prstGeom>
        </p:spPr>
      </p:pic>
      <p:sp>
        <p:nvSpPr>
          <p:cNvPr id="14" name="Textfeld 13"/>
          <p:cNvSpPr txBox="1"/>
          <p:nvPr/>
        </p:nvSpPr>
        <p:spPr>
          <a:xfrm>
            <a:off x="9138161" y="4284411"/>
            <a:ext cx="893265" cy="307777"/>
          </a:xfrm>
          <a:prstGeom prst="rect">
            <a:avLst/>
          </a:prstGeom>
          <a:noFill/>
        </p:spPr>
        <p:txBody>
          <a:bodyPr wrap="square" rtlCol="0">
            <a:spAutoFit/>
          </a:bodyPr>
          <a:lstStyle/>
          <a:p>
            <a:r>
              <a:rPr lang="de-CH" sz="1400" dirty="0">
                <a:latin typeface="Britannic Bold" panose="020B0903060703020204" pitchFamily="34" charset="0"/>
              </a:rPr>
              <a:t>Hallcube</a:t>
            </a:r>
          </a:p>
        </p:txBody>
      </p:sp>
      <p:pic>
        <p:nvPicPr>
          <p:cNvPr id="15" name="Grafik 14"/>
          <p:cNvPicPr>
            <a:picLocks noChangeAspect="1"/>
          </p:cNvPicPr>
          <p:nvPr/>
        </p:nvPicPr>
        <p:blipFill>
          <a:blip r:embed="rId68" cstate="hqprint">
            <a:extLst>
              <a:ext uri="{28A0092B-C50C-407E-A947-70E740481C1C}">
                <a14:useLocalDpi xmlns:a14="http://schemas.microsoft.com/office/drawing/2010/main" val="0"/>
              </a:ext>
            </a:extLst>
          </a:blip>
          <a:stretch>
            <a:fillRect/>
          </a:stretch>
        </p:blipFill>
        <p:spPr>
          <a:xfrm>
            <a:off x="10495162" y="4725841"/>
            <a:ext cx="1297227" cy="249014"/>
          </a:xfrm>
          <a:prstGeom prst="rect">
            <a:avLst/>
          </a:prstGeom>
        </p:spPr>
      </p:pic>
      <p:pic>
        <p:nvPicPr>
          <p:cNvPr id="16" name="Picture 15"/>
          <p:cNvPicPr>
            <a:picLocks noChangeAspect="1"/>
          </p:cNvPicPr>
          <p:nvPr/>
        </p:nvPicPr>
        <p:blipFill>
          <a:blip r:embed="rId69" cstate="hqprint">
            <a:extLst>
              <a:ext uri="{28A0092B-C50C-407E-A947-70E740481C1C}">
                <a14:useLocalDpi xmlns:a14="http://schemas.microsoft.com/office/drawing/2010/main" val="0"/>
              </a:ext>
            </a:extLst>
          </a:blip>
          <a:stretch>
            <a:fillRect/>
          </a:stretch>
        </p:blipFill>
        <p:spPr>
          <a:xfrm>
            <a:off x="10487202" y="5218650"/>
            <a:ext cx="1313145" cy="500281"/>
          </a:xfrm>
          <a:prstGeom prst="rect">
            <a:avLst/>
          </a:prstGeom>
        </p:spPr>
      </p:pic>
    </p:spTree>
    <p:extLst>
      <p:ext uri="{BB962C8B-B14F-4D97-AF65-F5344CB8AC3E}">
        <p14:creationId xmlns:p14="http://schemas.microsoft.com/office/powerpoint/2010/main" val="3567857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2020 performance study highlights the contributions of</a:t>
            </a:r>
            <a:br>
              <a:rPr lang="en-GB" dirty="0"/>
            </a:br>
            <a:r>
              <a:rPr lang="en-GB" dirty="0"/>
              <a:t>the ETH spin-offs to the Swiss economy</a:t>
            </a:r>
            <a:endParaRPr lang="de-CH" dirty="0"/>
          </a:p>
        </p:txBody>
      </p:sp>
      <p:sp>
        <p:nvSpPr>
          <p:cNvPr id="6" name="Content Placeholder 5"/>
          <p:cNvSpPr>
            <a:spLocks noGrp="1"/>
          </p:cNvSpPr>
          <p:nvPr>
            <p:ph idx="1"/>
          </p:nvPr>
        </p:nvSpPr>
        <p:spPr/>
        <p:txBody>
          <a:bodyPr/>
          <a:lstStyle/>
          <a:p>
            <a:endParaRPr lang="en-US"/>
          </a:p>
        </p:txBody>
      </p:sp>
      <p:sp>
        <p:nvSpPr>
          <p:cNvPr id="16" name="TextBox 15"/>
          <p:cNvSpPr txBox="1"/>
          <p:nvPr/>
        </p:nvSpPr>
        <p:spPr>
          <a:xfrm>
            <a:off x="5083728" y="1132513"/>
            <a:ext cx="584792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10" name="Picture 9"/>
          <p:cNvPicPr>
            <a:picLocks noChangeAspect="1"/>
          </p:cNvPicPr>
          <p:nvPr/>
        </p:nvPicPr>
        <p:blipFill rotWithShape="1">
          <a:blip r:embed="rId3"/>
          <a:srcRect l="25484" t="24399" r="26997" b="11897"/>
          <a:stretch/>
        </p:blipFill>
        <p:spPr>
          <a:xfrm>
            <a:off x="731837" y="1451522"/>
            <a:ext cx="6451227" cy="4580818"/>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36751" y="138547"/>
            <a:ext cx="3290862" cy="877453"/>
          </a:xfrm>
          <a:prstGeom prst="rect">
            <a:avLst/>
          </a:prstGeom>
        </p:spPr>
      </p:pic>
      <p:sp>
        <p:nvSpPr>
          <p:cNvPr id="12" name="Rectangle 11"/>
          <p:cNvSpPr/>
          <p:nvPr/>
        </p:nvSpPr>
        <p:spPr>
          <a:xfrm>
            <a:off x="7531200" y="2520310"/>
            <a:ext cx="4212000" cy="28623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As of 2018, 429 </a:t>
            </a:r>
            <a:r>
              <a:rPr lang="en-GB" dirty="0">
                <a:solidFill>
                  <a:prstClr val="black"/>
                </a:solidFill>
                <a:latin typeface="Arial" panose="020B0604020202020204"/>
              </a:rPr>
              <a:t>ETH Spin-offs created </a:t>
            </a: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close to 4’448 jobs (n=145)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A total of CHF 889m revenues generated in 2017 (n=145)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4.8bn equity value created (n=148)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The spin-offs showed a 92.9%</a:t>
            </a:r>
            <a:b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5-year survival rate</a:t>
            </a:r>
          </a:p>
        </p:txBody>
      </p:sp>
    </p:spTree>
    <p:extLst>
      <p:ext uri="{BB962C8B-B14F-4D97-AF65-F5344CB8AC3E}">
        <p14:creationId xmlns:p14="http://schemas.microsoft.com/office/powerpoint/2010/main" val="2649083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837" y="1016000"/>
            <a:ext cx="10728325" cy="5257800"/>
          </a:xfrm>
          <a:prstGeom prst="rect">
            <a:avLst/>
          </a:prstGeom>
        </p:spPr>
      </p:pic>
      <p:sp>
        <p:nvSpPr>
          <p:cNvPr id="3" name="Titel 2">
            <a:extLst>
              <a:ext uri="{FF2B5EF4-FFF2-40B4-BE49-F238E27FC236}">
                <a16:creationId xmlns:a16="http://schemas.microsoft.com/office/drawing/2014/main" id="{C75A7EC3-C447-4215-A677-579538741819}"/>
              </a:ext>
            </a:extLst>
          </p:cNvPr>
          <p:cNvSpPr>
            <a:spLocks noGrp="1"/>
          </p:cNvSpPr>
          <p:nvPr>
            <p:ph type="ctrTitle"/>
          </p:nvPr>
        </p:nvSpPr>
        <p:spPr>
          <a:xfrm>
            <a:off x="5741377" y="3587262"/>
            <a:ext cx="6450623" cy="2317725"/>
          </a:xfrm>
          <a:solidFill>
            <a:srgbClr val="4095CF"/>
          </a:solidFill>
        </p:spPr>
        <p:txBody>
          <a:bodyPr/>
          <a:lstStyle/>
          <a:p>
            <a:pPr lvl="0"/>
            <a:r>
              <a:rPr lang="de-CH" sz="2000" b="1" dirty="0"/>
              <a:t>Bringing entrepreneurship under one single roof</a:t>
            </a:r>
            <a:br>
              <a:rPr lang="de-CH" sz="2000" b="1" dirty="0"/>
            </a:br>
            <a:br>
              <a:rPr lang="de-CH" sz="2000" dirty="0"/>
            </a:br>
            <a:r>
              <a:rPr lang="de-CH" sz="2000" dirty="0"/>
              <a:t>&gt; 9‘000 square meters (sqm)</a:t>
            </a:r>
            <a:br>
              <a:rPr lang="de-CH" sz="2000" dirty="0"/>
            </a:br>
            <a:r>
              <a:rPr lang="de-CH" sz="2000" dirty="0"/>
              <a:t>&gt; 1‘000 sqm for entrepreneurship</a:t>
            </a:r>
            <a:br>
              <a:rPr lang="de-CH" sz="2000" dirty="0"/>
            </a:br>
            <a:r>
              <a:rPr lang="de-CH" sz="2000" dirty="0"/>
              <a:t>&gt; 500sqm maker space, &gt;200sqm wet labs</a:t>
            </a:r>
            <a:br>
              <a:rPr lang="de-CH" sz="2000" dirty="0"/>
            </a:br>
            <a:endParaRPr lang="de-CH" sz="2000" dirty="0"/>
          </a:p>
        </p:txBody>
      </p:sp>
      <p:sp>
        <p:nvSpPr>
          <p:cNvPr id="5" name="TextBox 4">
            <a:extLst>
              <a:ext uri="{FF2B5EF4-FFF2-40B4-BE49-F238E27FC236}">
                <a16:creationId xmlns:a16="http://schemas.microsoft.com/office/drawing/2014/main" id="{F67E52A7-D083-F443-932F-C9C522091E18}"/>
              </a:ext>
            </a:extLst>
          </p:cNvPr>
          <p:cNvSpPr txBox="1"/>
          <p:nvPr/>
        </p:nvSpPr>
        <p:spPr>
          <a:xfrm>
            <a:off x="2665272" y="236346"/>
            <a:ext cx="9648748" cy="1384995"/>
          </a:xfrm>
          <a:prstGeom prst="rect">
            <a:avLst/>
          </a:prstGeom>
          <a:noFill/>
        </p:spPr>
        <p:txBody>
          <a:bodyPr wrap="square">
            <a:spAutoFit/>
          </a:bodyPr>
          <a:lstStyle/>
          <a:p>
            <a:pPr lvl="0"/>
            <a:r>
              <a:rPr lang="de-CH" sz="2800" b="1" dirty="0">
                <a:latin typeface="+mj-lt"/>
              </a:rPr>
              <a:t>ETH Centre for Students and Entrepreneurs</a:t>
            </a:r>
            <a:br>
              <a:rPr lang="de-CH" sz="2800" b="1" dirty="0">
                <a:latin typeface="+mj-lt"/>
              </a:rPr>
            </a:br>
            <a:br>
              <a:rPr lang="de-CH" sz="2800" b="1" dirty="0">
                <a:latin typeface="+mj-lt"/>
              </a:rPr>
            </a:br>
            <a:endParaRPr lang="de-CH" sz="2800" b="1" dirty="0">
              <a:latin typeface="+mj-lt"/>
            </a:endParaRPr>
          </a:p>
        </p:txBody>
      </p:sp>
    </p:spTree>
    <p:extLst>
      <p:ext uri="{BB962C8B-B14F-4D97-AF65-F5344CB8AC3E}">
        <p14:creationId xmlns:p14="http://schemas.microsoft.com/office/powerpoint/2010/main" val="1274379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t="37105" b="4593"/>
          <a:stretch/>
        </p:blipFill>
        <p:spPr>
          <a:xfrm>
            <a:off x="731836" y="860371"/>
            <a:ext cx="10788651" cy="3047321"/>
          </a:xfrm>
          <a:ln>
            <a:solidFill>
              <a:schemeClr val="bg1"/>
            </a:solidFill>
          </a:ln>
        </p:spPr>
      </p:pic>
      <p:sp>
        <p:nvSpPr>
          <p:cNvPr id="8" name="Content Placeholder 7"/>
          <p:cNvSpPr>
            <a:spLocks noGrp="1"/>
          </p:cNvSpPr>
          <p:nvPr>
            <p:ph sz="half" idx="4294967295"/>
          </p:nvPr>
        </p:nvSpPr>
        <p:spPr>
          <a:xfrm>
            <a:off x="731836" y="4429125"/>
            <a:ext cx="10788652" cy="1952625"/>
          </a:xfrm>
          <a:solidFill>
            <a:srgbClr val="002060"/>
          </a:solidFill>
        </p:spPr>
        <p:txBody>
          <a:bodyPr vert="horz" lIns="144000" tIns="108000" rIns="0" bIns="0" rtlCol="0">
            <a:noAutofit/>
          </a:bodyPr>
          <a:lstStyle/>
          <a:p>
            <a:pPr marL="0" indent="0">
              <a:spcBef>
                <a:spcPts val="1200"/>
              </a:spcBef>
              <a:buNone/>
            </a:pPr>
            <a:r>
              <a:rPr lang="de-CH" b="1" dirty="0">
                <a:solidFill>
                  <a:schemeClr val="bg1"/>
                </a:solidFill>
              </a:rPr>
              <a:t>Michael Stucky</a:t>
            </a:r>
            <a:br>
              <a:rPr lang="en-US" b="1" dirty="0">
                <a:solidFill>
                  <a:schemeClr val="bg1"/>
                </a:solidFill>
              </a:rPr>
            </a:br>
            <a:r>
              <a:rPr lang="en-US" dirty="0">
                <a:solidFill>
                  <a:schemeClr val="bg1"/>
                </a:solidFill>
              </a:rPr>
              <a:t>ETH Innovation &amp; Entrepreneurship Lab</a:t>
            </a:r>
          </a:p>
          <a:p>
            <a:pPr marL="0" indent="0">
              <a:buNone/>
            </a:pPr>
            <a:r>
              <a:rPr lang="en-US" dirty="0">
                <a:solidFill>
                  <a:schemeClr val="bg1"/>
                </a:solidFill>
              </a:rPr>
              <a:t> </a:t>
            </a:r>
          </a:p>
          <a:p>
            <a:pPr marL="0" indent="0">
              <a:buNone/>
            </a:pPr>
            <a:r>
              <a:rPr lang="en-US" sz="1600" dirty="0">
                <a:solidFill>
                  <a:schemeClr val="bg1"/>
                </a:solidFill>
              </a:rPr>
              <a:t>+41 7</a:t>
            </a:r>
            <a:r>
              <a:rPr lang="de-CH" sz="1600" dirty="0">
                <a:solidFill>
                  <a:schemeClr val="bg1"/>
                </a:solidFill>
              </a:rPr>
              <a:t>9 411 5247</a:t>
            </a:r>
            <a:r>
              <a:rPr lang="en-US" sz="1600" dirty="0">
                <a:solidFill>
                  <a:schemeClr val="bg1"/>
                </a:solidFill>
              </a:rPr>
              <a:t>  I  </a:t>
            </a:r>
            <a:r>
              <a:rPr lang="de-CH" sz="1600" u="sng" dirty="0">
                <a:solidFill>
                  <a:schemeClr val="bg1"/>
                </a:solidFill>
              </a:rPr>
              <a:t>michael</a:t>
            </a:r>
            <a:r>
              <a:rPr lang="en-US" sz="1600" u="sng" dirty="0">
                <a:solidFill>
                  <a:schemeClr val="bg1"/>
                </a:solidFill>
              </a:rPr>
              <a:t>.</a:t>
            </a:r>
            <a:r>
              <a:rPr lang="de-CH" sz="1600" u="sng" dirty="0">
                <a:solidFill>
                  <a:schemeClr val="bg1"/>
                </a:solidFill>
              </a:rPr>
              <a:t>stucky</a:t>
            </a:r>
            <a:r>
              <a:rPr lang="en-US" sz="1600" u="sng" dirty="0">
                <a:solidFill>
                  <a:schemeClr val="bg1"/>
                </a:solidFill>
              </a:rPr>
              <a:t>@sl.ethz.ch</a:t>
            </a:r>
          </a:p>
          <a:p>
            <a:pPr marL="0" indent="0">
              <a:buNone/>
            </a:pPr>
            <a:r>
              <a:rPr lang="en-US" sz="1600" u="sng" dirty="0">
                <a:solidFill>
                  <a:schemeClr val="bg1"/>
                </a:solidFill>
              </a:rPr>
              <a:t>www.ethz.ch/ielab </a:t>
            </a:r>
            <a:r>
              <a:rPr lang="en-US" sz="1600" dirty="0">
                <a:solidFill>
                  <a:schemeClr val="bg1"/>
                </a:solidFill>
              </a:rPr>
              <a:t>  I  </a:t>
            </a:r>
            <a:r>
              <a:rPr lang="en-US" sz="1600" u="sng" dirty="0">
                <a:solidFill>
                  <a:prstClr val="white"/>
                </a:solidFill>
              </a:rPr>
              <a:t>www.transfer.ethz.ch</a:t>
            </a:r>
            <a:r>
              <a:rPr lang="en-US" sz="1600" dirty="0">
                <a:solidFill>
                  <a:schemeClr val="bg1"/>
                </a:solidFill>
              </a:rPr>
              <a:t>   I   </a:t>
            </a:r>
            <a:r>
              <a:rPr lang="en-US" sz="1600" u="sng" dirty="0">
                <a:solidFill>
                  <a:schemeClr val="bg1"/>
                </a:solidFill>
              </a:rPr>
              <a:t>www.spinoff.ethz.ch</a:t>
            </a:r>
            <a:r>
              <a:rPr lang="en-US" sz="1600" dirty="0">
                <a:solidFill>
                  <a:schemeClr val="bg1"/>
                </a:solidFill>
              </a:rPr>
              <a:t>  I   </a:t>
            </a:r>
            <a:r>
              <a:rPr lang="en-US" sz="1600" u="sng" dirty="0">
                <a:solidFill>
                  <a:schemeClr val="bg1"/>
                </a:solidFill>
              </a:rPr>
              <a:t>www.ethz.ch/entrepreneurship</a:t>
            </a:r>
            <a:endParaRPr lang="de-CH" sz="1600" u="sng" dirty="0">
              <a:solidFill>
                <a:schemeClr val="bg1"/>
              </a:solidFill>
            </a:endParaRPr>
          </a:p>
        </p:txBody>
      </p:sp>
      <p:sp>
        <p:nvSpPr>
          <p:cNvPr id="5" name="Rectangle 4"/>
          <p:cNvSpPr/>
          <p:nvPr/>
        </p:nvSpPr>
        <p:spPr>
          <a:xfrm>
            <a:off x="648677" y="3923754"/>
            <a:ext cx="10871810" cy="513358"/>
          </a:xfrm>
          <a:prstGeom prst="rect">
            <a:avLst/>
          </a:prstGeom>
          <a:noFill/>
        </p:spPr>
        <p:txBody>
          <a:bodyPr vert="horz" lIns="140400" tIns="0" rIns="0" bIns="0" rtlCol="0" anchor="ctr">
            <a:noAutofit/>
          </a:bodyPr>
          <a:lstStyle/>
          <a:p>
            <a:pPr>
              <a:spcBef>
                <a:spcPts val="500"/>
              </a:spcBef>
              <a:buClr>
                <a:schemeClr val="accent1"/>
              </a:buClr>
            </a:pPr>
            <a:endParaRPr lang="en-US" sz="2800" dirty="0">
              <a:solidFill>
                <a:srgbClr val="002060"/>
              </a:solidFill>
              <a:latin typeface="+mj-lt"/>
              <a:ea typeface="+mj-ea"/>
              <a:cs typeface="+mj-cs"/>
            </a:endParaRPr>
          </a:p>
        </p:txBody>
      </p:sp>
      <p:pic>
        <p:nvPicPr>
          <p:cNvPr id="7" name="Grafik 11">
            <a:hlinkClick r:id="rId4"/>
          </p:cNvPr>
          <p:cNvPicPr>
            <a:picLocks noChangeAspect="1"/>
          </p:cNvPicPr>
          <p:nvPr/>
        </p:nvPicPr>
        <p:blipFill>
          <a:blip r:embed="rId5"/>
          <a:stretch>
            <a:fillRect/>
          </a:stretch>
        </p:blipFill>
        <p:spPr>
          <a:xfrm>
            <a:off x="5217031" y="4872753"/>
            <a:ext cx="217631" cy="216031"/>
          </a:xfrm>
          <a:prstGeom prst="rect">
            <a:avLst/>
          </a:prstGeom>
          <a:solidFill>
            <a:schemeClr val="bg2"/>
          </a:solidFill>
          <a:ln>
            <a:solidFill>
              <a:schemeClr val="bg1"/>
            </a:solidFill>
          </a:ln>
        </p:spPr>
      </p:pic>
      <p:pic>
        <p:nvPicPr>
          <p:cNvPr id="10" name="Grafik 12">
            <a:hlinkClick r:id="rId6"/>
          </p:cNvPr>
          <p:cNvPicPr>
            <a:picLocks noChangeAspect="1"/>
          </p:cNvPicPr>
          <p:nvPr/>
        </p:nvPicPr>
        <p:blipFill>
          <a:blip r:embed="rId7"/>
          <a:stretch>
            <a:fillRect/>
          </a:stretch>
        </p:blipFill>
        <p:spPr>
          <a:xfrm>
            <a:off x="5647088" y="4868019"/>
            <a:ext cx="220963" cy="225498"/>
          </a:xfrm>
          <a:prstGeom prst="rect">
            <a:avLst/>
          </a:prstGeom>
          <a:solidFill>
            <a:schemeClr val="bg2"/>
          </a:solidFill>
          <a:ln>
            <a:solidFill>
              <a:schemeClr val="bg1"/>
            </a:solidFill>
          </a:ln>
        </p:spPr>
      </p:pic>
      <p:pic>
        <p:nvPicPr>
          <p:cNvPr id="11" name="Picture 2" descr="Bildergebnis fÃ¼r logo instagram">
            <a:hlinkClick r:id="rId8"/>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9999" t="13474" r="30401" b="15854"/>
          <a:stretch/>
        </p:blipFill>
        <p:spPr bwMode="auto">
          <a:xfrm>
            <a:off x="6089014" y="4863033"/>
            <a:ext cx="235471" cy="23547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4" name="Grafik 10">
            <a:hlinkClick r:id="rId10"/>
            <a:extLst>
              <a:ext uri="{FF2B5EF4-FFF2-40B4-BE49-F238E27FC236}">
                <a16:creationId xmlns:a16="http://schemas.microsoft.com/office/drawing/2014/main" id="{7C88287C-2D1F-426F-9AA0-CBA395E015D8}"/>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36912" y="4848735"/>
            <a:ext cx="264069" cy="264067"/>
          </a:xfrm>
          <a:prstGeom prst="rect">
            <a:avLst/>
          </a:prstGeom>
        </p:spPr>
      </p:pic>
      <p:sp>
        <p:nvSpPr>
          <p:cNvPr id="2" name="Rectangle 1">
            <a:extLst>
              <a:ext uri="{FF2B5EF4-FFF2-40B4-BE49-F238E27FC236}">
                <a16:creationId xmlns:a16="http://schemas.microsoft.com/office/drawing/2014/main" id="{9933B270-2272-D24A-A794-8DEC5B9C3C84}"/>
              </a:ext>
            </a:extLst>
          </p:cNvPr>
          <p:cNvSpPr/>
          <p:nvPr/>
        </p:nvSpPr>
        <p:spPr>
          <a:xfrm>
            <a:off x="701469" y="3939193"/>
            <a:ext cx="10871810" cy="513358"/>
          </a:xfrm>
          <a:prstGeom prst="rect">
            <a:avLst/>
          </a:prstGeom>
          <a:noFill/>
        </p:spPr>
        <p:txBody>
          <a:bodyPr vert="horz" lIns="140400" tIns="0" rIns="0" bIns="0" rtlCol="0" anchor="ctr">
            <a:noAutofit/>
          </a:bodyPr>
          <a:lstStyle/>
          <a:p>
            <a:pPr>
              <a:spcBef>
                <a:spcPts val="500"/>
              </a:spcBef>
              <a:buClr>
                <a:schemeClr val="accent1"/>
              </a:buClr>
            </a:pPr>
            <a:r>
              <a:rPr lang="en-US" sz="2800" dirty="0">
                <a:solidFill>
                  <a:srgbClr val="002060"/>
                </a:solidFill>
                <a:latin typeface="+mj-lt"/>
                <a:ea typeface="+mj-ea"/>
                <a:cs typeface="+mj-cs"/>
              </a:rPr>
              <a:t>Thank you for your attention</a:t>
            </a:r>
          </a:p>
        </p:txBody>
      </p:sp>
    </p:spTree>
    <p:extLst>
      <p:ext uri="{BB962C8B-B14F-4D97-AF65-F5344CB8AC3E}">
        <p14:creationId xmlns:p14="http://schemas.microsoft.com/office/powerpoint/2010/main" val="34319022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0.xml><?xml version="1.0" encoding="utf-8"?>
<p:tagLst xmlns:a="http://schemas.openxmlformats.org/drawingml/2006/main" xmlns:r="http://schemas.openxmlformats.org/officeDocument/2006/relationships" xmlns:p="http://schemas.openxmlformats.org/presentationml/2006/main">
  <p:tag name="VCTCREATESHAPEHANDLED" val="0"/>
</p:tagLst>
</file>

<file path=ppt/theme/theme1.xml><?xml version="1.0" encoding="utf-8"?>
<a:theme xmlns:a="http://schemas.openxmlformats.org/drawingml/2006/main" name="ETH Zürich">
  <a:themeElements>
    <a:clrScheme name="ETH Zürich">
      <a:dk1>
        <a:sysClr val="windowText" lastClr="000000"/>
      </a:dk1>
      <a:lt1>
        <a:sysClr val="window" lastClr="FFFFFF"/>
      </a:lt1>
      <a:dk2>
        <a:srgbClr val="000000"/>
      </a:dk2>
      <a:lt2>
        <a:srgbClr val="FFFFFF"/>
      </a:lt2>
      <a:accent1>
        <a:srgbClr val="1269B0"/>
      </a:accent1>
      <a:accent2>
        <a:srgbClr val="91056A"/>
      </a:accent2>
      <a:accent3>
        <a:srgbClr val="007A96"/>
      </a:accent3>
      <a:accent4>
        <a:srgbClr val="485A2C"/>
      </a:accent4>
      <a:accent5>
        <a:srgbClr val="A8322D"/>
      </a:accent5>
      <a:accent6>
        <a:srgbClr val="72791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Extern">
      <a:srgbClr val="1F407A"/>
    </a:custClr>
    <a:custClr name="Intern">
      <a:srgbClr val="485A2C"/>
    </a:custClr>
    <a:custClr name="ETH 3">
      <a:srgbClr val="1269B0"/>
    </a:custClr>
    <a:custClr name="ETH 4">
      <a:srgbClr val="72791C"/>
    </a:custClr>
    <a:custClr name="ETH 5">
      <a:srgbClr val="91056A"/>
    </a:custClr>
    <a:custClr name="ETH 6">
      <a:srgbClr val="6F6F6F"/>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Präsentation1" id="{277C3170-93C4-4004-925A-762E3FF6A529}" vid="{54F253A4-C5FF-4238-8A43-148031D6EB93}"/>
    </a:ext>
  </a:extLst>
</a:theme>
</file>

<file path=ppt/theme/theme2.xml><?xml version="1.0" encoding="utf-8"?>
<a:theme xmlns:a="http://schemas.openxmlformats.org/drawingml/2006/main" name="Office">
  <a:themeElements>
    <a:clrScheme name="ETH Zürich">
      <a:dk1>
        <a:sysClr val="windowText" lastClr="000000"/>
      </a:dk1>
      <a:lt1>
        <a:sysClr val="window" lastClr="FFFFFF"/>
      </a:lt1>
      <a:dk2>
        <a:srgbClr val="000000"/>
      </a:dk2>
      <a:lt2>
        <a:srgbClr val="FFFFFF"/>
      </a:lt2>
      <a:accent1>
        <a:srgbClr val="1269B0"/>
      </a:accent1>
      <a:accent2>
        <a:srgbClr val="91056A"/>
      </a:accent2>
      <a:accent3>
        <a:srgbClr val="007A96"/>
      </a:accent3>
      <a:accent4>
        <a:srgbClr val="485A2C"/>
      </a:accent4>
      <a:accent5>
        <a:srgbClr val="A8322D"/>
      </a:accent5>
      <a:accent6>
        <a:srgbClr val="72791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Extern">
      <a:srgbClr val="1F407A"/>
    </a:custClr>
    <a:custClr name="Intern">
      <a:srgbClr val="485A2C"/>
    </a:custClr>
    <a:custClr name="ETH 3">
      <a:srgbClr val="1269B0"/>
    </a:custClr>
    <a:custClr name="ETH 4">
      <a:srgbClr val="72791C"/>
    </a:custClr>
    <a:custClr name="ETH 5">
      <a:srgbClr val="91056A"/>
    </a:custClr>
    <a:custClr name="ETH 6">
      <a:srgbClr val="6F6F6F"/>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ETH Zürich">
      <a:dk1>
        <a:sysClr val="windowText" lastClr="000000"/>
      </a:dk1>
      <a:lt1>
        <a:sysClr val="window" lastClr="FFFFFF"/>
      </a:lt1>
      <a:dk2>
        <a:srgbClr val="000000"/>
      </a:dk2>
      <a:lt2>
        <a:srgbClr val="FFFFFF"/>
      </a:lt2>
      <a:accent1>
        <a:srgbClr val="1269B0"/>
      </a:accent1>
      <a:accent2>
        <a:srgbClr val="91056A"/>
      </a:accent2>
      <a:accent3>
        <a:srgbClr val="007A96"/>
      </a:accent3>
      <a:accent4>
        <a:srgbClr val="485A2C"/>
      </a:accent4>
      <a:accent5>
        <a:srgbClr val="A8322D"/>
      </a:accent5>
      <a:accent6>
        <a:srgbClr val="72791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10517</Words>
  <Application>Microsoft Office PowerPoint</Application>
  <PresentationFormat>Widescreen</PresentationFormat>
  <Paragraphs>1848</Paragraphs>
  <Slides>16</Slides>
  <Notes>15</Notes>
  <HiddenSlides>0</HiddenSlides>
  <MMClips>3</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ETH Zürich</vt:lpstr>
      <vt:lpstr>Innovation and Entrepreneurship at  ETH</vt:lpstr>
      <vt:lpstr>Missions of the ETH Swiss ETH Law 1991 </vt:lpstr>
      <vt:lpstr>ETH transfer</vt:lpstr>
      <vt:lpstr>Technology Transfer to Society - ETH Technology Inside!</vt:lpstr>
      <vt:lpstr>Start-ups Create New Jobs (USA Data) </vt:lpstr>
      <vt:lpstr>The Innovation &amp; Entrepreneurship Culture of ETH</vt:lpstr>
      <vt:lpstr>Entrepreneurial Ecosystem of ETH Zürich</vt:lpstr>
      <vt:lpstr>Founders «Valley of Death»</vt:lpstr>
      <vt:lpstr>Ask successful entrepreneurs</vt:lpstr>
      <vt:lpstr>What are founders‘ needs?</vt:lpstr>
      <vt:lpstr>Pioneer Fellowship Program (est. 2010) Donations from Industry Partners, Private Persons and ETH Zurich</vt:lpstr>
      <vt:lpstr>PowerPoint Presentation</vt:lpstr>
      <vt:lpstr>62 Spin-offs by Pioneer Fellows 2010 - 2020</vt:lpstr>
      <vt:lpstr>2020 performance study highlights the contributions of the ETH spin-offs to the Swiss economy</vt:lpstr>
      <vt:lpstr>Bringing entrepreneurship under one single roof  &gt; 9‘000 square meters (sqm) &gt; 1‘000 sqm for entrepreneurship &gt; 500sqm maker space, &gt;200sqm wet labs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 Zurich – Where The Future Begins</dc:title>
  <dc:creator>Anne Mzumara</dc:creator>
  <cp:lastModifiedBy>Michael Stucky</cp:lastModifiedBy>
  <cp:revision>205</cp:revision>
  <dcterms:created xsi:type="dcterms:W3CDTF">2020-06-16T15:28:28Z</dcterms:created>
  <dcterms:modified xsi:type="dcterms:W3CDTF">2021-11-15T12:04:47Z</dcterms:modified>
</cp:coreProperties>
</file>